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67" r:id="rId3"/>
    <p:sldId id="259" r:id="rId4"/>
    <p:sldId id="257" r:id="rId5"/>
    <p:sldId id="258" r:id="rId6"/>
    <p:sldId id="264" r:id="rId7"/>
    <p:sldId id="269" r:id="rId8"/>
    <p:sldId id="270" r:id="rId9"/>
    <p:sldId id="273" r:id="rId10"/>
    <p:sldId id="274" r:id="rId11"/>
    <p:sldId id="275" r:id="rId12"/>
    <p:sldId id="272" r:id="rId13"/>
    <p:sldId id="271" r:id="rId14"/>
    <p:sldId id="277" r:id="rId15"/>
    <p:sldId id="276" r:id="rId16"/>
    <p:sldId id="279" r:id="rId17"/>
    <p:sldId id="292" r:id="rId18"/>
    <p:sldId id="280" r:id="rId19"/>
    <p:sldId id="281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61" r:id="rId30"/>
    <p:sldId id="268" r:id="rId31"/>
    <p:sldId id="260" r:id="rId32"/>
    <p:sldId id="262" r:id="rId33"/>
    <p:sldId id="263" r:id="rId34"/>
    <p:sldId id="265" r:id="rId35"/>
    <p:sldId id="266" r:id="rId36"/>
  </p:sldIdLst>
  <p:sldSz cx="18288000" cy="10287000"/>
  <p:notesSz cx="6858000" cy="9144000"/>
  <p:embeddedFontLst>
    <p:embeddedFont>
      <p:font typeface="Pretendard Bold" panose="020B0600000101010101" charset="-127"/>
      <p:bold r:id="rId38"/>
    </p:embeddedFont>
    <p:embeddedFont>
      <p:font typeface="Pretendard Light" panose="020B0600000101010101" charset="-127"/>
      <p:regular r:id="rId39"/>
    </p:embeddedFont>
    <p:embeddedFont>
      <p:font typeface="Pretendard Regular" panose="020B0600000101010101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100" d="100"/>
          <a:sy n="100" d="100"/>
        </p:scale>
        <p:origin x="65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DE5A3-1054-48BD-8B98-D6767EB54DAD}" type="datetimeFigureOut">
              <a:rPr lang="ko-KR" altLang="en-US" smtClean="0"/>
              <a:t>2025-03-03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B54B5-FB8D-4F5C-BAC9-A73677CF1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6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B54B5-FB8D-4F5C-BAC9-A73677CF145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666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B54B5-FB8D-4F5C-BAC9-A73677CF145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131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B5DEA-3D13-281B-ADD7-09A432665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B675F6-98BB-B241-D3CB-4F153112AA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3597C6-7C88-4105-ECCA-5651D7117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461CDC-C7F2-5164-EFC9-33170D088E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B54B5-FB8D-4F5C-BAC9-A73677CF145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32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B987C-3674-59CD-8451-030F18657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803914-A7A7-59B6-A3C7-BB73E3E44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1A4759-34FE-7BC3-DC71-0AAC74446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4B2486-FD59-1E8E-F8AB-A6D5B8BC4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B54B5-FB8D-4F5C-BAC9-A73677CF145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363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3A30F-8C30-DA8D-08F7-F6244D730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0258F6-556E-7F77-CA85-27244D25E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40843B-8B99-60B2-BBC0-F9938C402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8A1D7F-28C8-F36D-9612-4ECD02262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B54B5-FB8D-4F5C-BAC9-A73677CF145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818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jp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12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3.png"/><Relationship Id="rId5" Type="http://schemas.openxmlformats.org/officeDocument/2006/relationships/image" Target="../media/image55.png"/><Relationship Id="rId10" Type="http://schemas.openxmlformats.org/officeDocument/2006/relationships/image" Target="../media/image60.jp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52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68.jp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g"/><Relationship Id="rId5" Type="http://schemas.openxmlformats.org/officeDocument/2006/relationships/image" Target="../media/image74.jpe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76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4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84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2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14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14.png"/><Relationship Id="rId9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.png"/><Relationship Id="rId7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4.png"/><Relationship Id="rId5" Type="http://schemas.openxmlformats.org/officeDocument/2006/relationships/image" Target="../media/image98.png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14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10325100" y="4038600"/>
            <a:ext cx="58166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420000">
            <a:off x="10655300" y="2692400"/>
            <a:ext cx="19050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00000">
            <a:off x="12242800" y="4876800"/>
            <a:ext cx="2120900" cy="223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380000">
            <a:off x="13855700" y="5803900"/>
            <a:ext cx="3111500" cy="3111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95400" y="3517900"/>
            <a:ext cx="92202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altLang="ko-KR" sz="7300" b="0" i="0" u="none" strike="noStrike" spc="-300" dirty="0" err="1">
                <a:solidFill>
                  <a:srgbClr val="393939"/>
                </a:solidFill>
                <a:ea typeface="Pretendard Bold"/>
              </a:rPr>
              <a:t>FitAI</a:t>
            </a:r>
            <a:r>
              <a:rPr lang="en-US" altLang="ko-KR" sz="7300" b="0" i="0" u="none" strike="noStrike" spc="-300" dirty="0">
                <a:solidFill>
                  <a:srgbClr val="393939"/>
                </a:solidFill>
                <a:ea typeface="Pretendard Bold"/>
              </a:rPr>
              <a:t>-Pro</a:t>
            </a:r>
            <a:endParaRPr lang="ko-KR" sz="7300" b="0" i="0" u="none" strike="noStrike" spc="-3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5399" y="6438900"/>
            <a:ext cx="8399603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070"/>
              </a:lnSpc>
            </a:pPr>
            <a:r>
              <a:rPr lang="ko-KR" altLang="en-US" sz="2300" b="0" i="0" u="none" strike="noStrike" dirty="0">
                <a:solidFill>
                  <a:srgbClr val="9E9E9E"/>
                </a:solidFill>
                <a:latin typeface="Pretendard Light"/>
              </a:rPr>
              <a:t>건강한 삶을 위한 </a:t>
            </a:r>
            <a:r>
              <a:rPr lang="en-US" altLang="ko-KR" sz="2300" b="0" i="0" u="none" strike="noStrike" dirty="0">
                <a:solidFill>
                  <a:srgbClr val="9E9E9E"/>
                </a:solidFill>
                <a:latin typeface="Pretendard Light"/>
              </a:rPr>
              <a:t>AI </a:t>
            </a:r>
            <a:r>
              <a:rPr lang="ko-KR" altLang="en-US" sz="2300" b="0" i="0" u="none" strike="noStrike" dirty="0">
                <a:solidFill>
                  <a:srgbClr val="9E9E9E"/>
                </a:solidFill>
                <a:latin typeface="Pretendard Light"/>
              </a:rPr>
              <a:t>도구</a:t>
            </a:r>
            <a:endParaRPr lang="en-US" altLang="ko-KR" sz="2300" b="0" i="0" u="none" strike="noStrike" dirty="0">
              <a:solidFill>
                <a:srgbClr val="9E9E9E"/>
              </a:solidFill>
              <a:latin typeface="Pretendard Light"/>
            </a:endParaRPr>
          </a:p>
          <a:p>
            <a:pPr lvl="0" algn="l">
              <a:lnSpc>
                <a:spcPct val="107070"/>
              </a:lnSpc>
            </a:pPr>
            <a:r>
              <a:rPr lang="ko-KR" altLang="en-US" sz="2300" dirty="0">
                <a:solidFill>
                  <a:srgbClr val="9E9E9E"/>
                </a:solidFill>
                <a:latin typeface="Pretendard Light"/>
              </a:rPr>
              <a:t>당신의 체형</a:t>
            </a:r>
            <a:r>
              <a:rPr lang="en-US" altLang="ko-KR" sz="2300" dirty="0">
                <a:solidFill>
                  <a:srgbClr val="9E9E9E"/>
                </a:solidFill>
                <a:latin typeface="Pretendard Light"/>
              </a:rPr>
              <a:t>, </a:t>
            </a:r>
            <a:r>
              <a:rPr lang="ko-KR" altLang="en-US" sz="2300" dirty="0">
                <a:solidFill>
                  <a:srgbClr val="9E9E9E"/>
                </a:solidFill>
                <a:latin typeface="Pretendard Light"/>
              </a:rPr>
              <a:t>식단 관리 및 개인 헬스 트레이너가 되어드립니다</a:t>
            </a:r>
            <a:endParaRPr lang="en-US" sz="23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">
            <a:off x="14541500" y="3289300"/>
            <a:ext cx="1930400" cy="1930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960000">
            <a:off x="10287000" y="5676900"/>
            <a:ext cx="1879600" cy="187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0800" y="2857500"/>
            <a:ext cx="2197100" cy="660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47800" y="3048000"/>
            <a:ext cx="1955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MBC</a:t>
            </a:r>
            <a:r>
              <a:rPr lang="ko-KR" altLang="en-US" sz="2000" b="0" i="0" u="none" strike="noStrike" dirty="0">
                <a:solidFill>
                  <a:srgbClr val="393939"/>
                </a:solidFill>
                <a:latin typeface="Pretendard Bold"/>
              </a:rPr>
              <a:t>아카데미</a:t>
            </a:r>
            <a:endParaRPr lang="en-US" altLang="ko-KR" sz="2000" b="0" i="0" u="none" strike="noStrike" dirty="0">
              <a:solidFill>
                <a:srgbClr val="393939"/>
              </a:solidFill>
              <a:latin typeface="Pretendard Bold"/>
            </a:endParaRPr>
          </a:p>
          <a:p>
            <a:pPr lvl="0" algn="ctr">
              <a:lnSpc>
                <a:spcPct val="92960"/>
              </a:lnSpc>
            </a:pPr>
            <a:r>
              <a:rPr lang="ko-KR" altLang="en-US" sz="2000" dirty="0">
                <a:solidFill>
                  <a:srgbClr val="393939"/>
                </a:solidFill>
                <a:latin typeface="Pretendard Bold"/>
              </a:rPr>
              <a:t>팀프로젝트</a:t>
            </a:r>
            <a:endParaRPr lang="en-US" altLang="ko-KR" sz="2000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95400" y="8572500"/>
            <a:ext cx="194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2000" b="0" i="0" u="none" strike="noStrike" spc="100">
                <a:solidFill>
                  <a:srgbClr val="C2C2C2"/>
                </a:solidFill>
                <a:latin typeface="Pretendard Regular"/>
              </a:rPr>
              <a:t>www.miri.co.kr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F333724-CF2F-C88A-1FA9-09DF9252C47B}"/>
              </a:ext>
            </a:extLst>
          </p:cNvPr>
          <p:cNvSpPr txBox="1"/>
          <p:nvPr/>
        </p:nvSpPr>
        <p:spPr>
          <a:xfrm>
            <a:off x="1676400" y="844938"/>
            <a:ext cx="13716000" cy="46316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BCF2E-CA28-2C75-08E8-3D64487A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55B549-E050-026B-0997-4FB147091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610C0F29-75CA-67BF-F608-F8F0CBBEDE80}"/>
              </a:ext>
            </a:extLst>
          </p:cNvPr>
          <p:cNvSpPr txBox="1"/>
          <p:nvPr/>
        </p:nvSpPr>
        <p:spPr>
          <a:xfrm>
            <a:off x="1676400" y="787400"/>
            <a:ext cx="13716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www.FitAI-Pro.com/data_preprocessing/pose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B7B760-2A42-F6E7-2E1C-896E7D59C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37" y="3760787"/>
            <a:ext cx="8010525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C79797-A590-90E4-A72A-BB6DBFF0057C}"/>
              </a:ext>
            </a:extLst>
          </p:cNvPr>
          <p:cNvSpPr txBox="1"/>
          <p:nvPr/>
        </p:nvSpPr>
        <p:spPr>
          <a:xfrm>
            <a:off x="3200400" y="201676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altLang="en-US" sz="7000" spc="-100" dirty="0">
                <a:solidFill>
                  <a:srgbClr val="393939"/>
                </a:solidFill>
                <a:ea typeface="Pretendard Bold"/>
              </a:rPr>
              <a:t>분 석</a:t>
            </a:r>
            <a:endParaRPr lang="ko-KR" alt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67AE0B24-8473-D70C-9655-F4A5FF350394}"/>
              </a:ext>
            </a:extLst>
          </p:cNvPr>
          <p:cNvSpPr txBox="1"/>
          <p:nvPr/>
        </p:nvSpPr>
        <p:spPr>
          <a:xfrm>
            <a:off x="5638800" y="3147695"/>
            <a:ext cx="675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2500" dirty="0">
                <a:solidFill>
                  <a:srgbClr val="9E9E9E"/>
                </a:solidFill>
                <a:latin typeface="Pretendard Light"/>
              </a:rPr>
              <a:t>CNN Type</a:t>
            </a:r>
            <a:r>
              <a:rPr lang="ko-KR" altLang="en-US" sz="2500" dirty="0">
                <a:solidFill>
                  <a:srgbClr val="9E9E9E"/>
                </a:solidFill>
                <a:latin typeface="Pretendard Light"/>
              </a:rPr>
              <a:t>모델에 </a:t>
            </a:r>
            <a:r>
              <a:rPr lang="en-US" altLang="ko-KR" sz="2500" dirty="0">
                <a:solidFill>
                  <a:srgbClr val="9E9E9E"/>
                </a:solidFill>
                <a:latin typeface="Pretendard Light"/>
              </a:rPr>
              <a:t>type</a:t>
            </a:r>
            <a:r>
              <a:rPr lang="ko-KR" altLang="en-US" sz="2500" dirty="0">
                <a:solidFill>
                  <a:srgbClr val="9E9E9E"/>
                </a:solidFill>
                <a:latin typeface="Pretendard Light"/>
              </a:rPr>
              <a:t>별 운동 개수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A86DD413-B64B-A023-4401-33963FA45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3058795"/>
            <a:ext cx="7874000" cy="127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B9B4A7E-0108-5939-C83E-0624AB2D9623}"/>
              </a:ext>
            </a:extLst>
          </p:cNvPr>
          <p:cNvGrpSpPr/>
          <p:nvPr/>
        </p:nvGrpSpPr>
        <p:grpSpPr>
          <a:xfrm>
            <a:off x="8407400" y="1590040"/>
            <a:ext cx="1257300" cy="495300"/>
            <a:chOff x="8509000" y="1574800"/>
            <a:chExt cx="1257300" cy="49530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E7D1320-CF56-846B-D739-8A691255474C}"/>
                </a:ext>
              </a:extLst>
            </p:cNvPr>
            <p:cNvSpPr/>
            <p:nvPr/>
          </p:nvSpPr>
          <p:spPr>
            <a:xfrm>
              <a:off x="8686800" y="1574800"/>
              <a:ext cx="914400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C7C9A1E-AC72-658B-BE63-B5CD77548EF8}"/>
                </a:ext>
              </a:extLst>
            </p:cNvPr>
            <p:cNvSpPr/>
            <p:nvPr/>
          </p:nvSpPr>
          <p:spPr>
            <a:xfrm>
              <a:off x="8509000" y="1574800"/>
              <a:ext cx="457200" cy="495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9BFDD69-DA04-1ADC-1A67-FF7F167C9A11}"/>
                </a:ext>
              </a:extLst>
            </p:cNvPr>
            <p:cNvSpPr/>
            <p:nvPr/>
          </p:nvSpPr>
          <p:spPr>
            <a:xfrm>
              <a:off x="9309100" y="1574800"/>
              <a:ext cx="457200" cy="495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31">
            <a:extLst>
              <a:ext uri="{FF2B5EF4-FFF2-40B4-BE49-F238E27FC236}">
                <a16:creationId xmlns:a16="http://schemas.microsoft.com/office/drawing/2014/main" id="{FF5F3B30-18A1-2883-2775-88BB7675582F}"/>
              </a:ext>
            </a:extLst>
          </p:cNvPr>
          <p:cNvSpPr txBox="1"/>
          <p:nvPr/>
        </p:nvSpPr>
        <p:spPr>
          <a:xfrm>
            <a:off x="826135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2000" b="0" i="0" u="none" strike="noStrike" dirty="0">
                <a:solidFill>
                  <a:srgbClr val="393939"/>
                </a:solidFill>
                <a:latin typeface="Pretendard Bold"/>
              </a:rPr>
              <a:t>Step.02</a:t>
            </a:r>
          </a:p>
        </p:txBody>
      </p:sp>
    </p:spTree>
    <p:extLst>
      <p:ext uri="{BB962C8B-B14F-4D97-AF65-F5344CB8AC3E}">
        <p14:creationId xmlns:p14="http://schemas.microsoft.com/office/powerpoint/2010/main" val="2268606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D44C2-83C0-456E-E29A-F9A9D65D2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CC7647-36FB-C038-AD0F-C0AB1317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F4090235-402B-EE0C-E39A-A5B2435F35A7}"/>
              </a:ext>
            </a:extLst>
          </p:cNvPr>
          <p:cNvSpPr txBox="1"/>
          <p:nvPr/>
        </p:nvSpPr>
        <p:spPr>
          <a:xfrm>
            <a:off x="1676400" y="787400"/>
            <a:ext cx="13716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www.FitAI-Pro.com/data_preprocessing/pose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575F5-760F-C1AE-C991-EFB420DB1FAD}"/>
              </a:ext>
            </a:extLst>
          </p:cNvPr>
          <p:cNvSpPr txBox="1"/>
          <p:nvPr/>
        </p:nvSpPr>
        <p:spPr>
          <a:xfrm>
            <a:off x="3200400" y="201676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altLang="en-US" sz="7000" spc="-100" dirty="0">
                <a:solidFill>
                  <a:srgbClr val="393939"/>
                </a:solidFill>
                <a:ea typeface="Pretendard Bold"/>
              </a:rPr>
              <a:t>분 석</a:t>
            </a:r>
            <a:endParaRPr lang="ko-KR" alt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649015FD-AC4B-6FEA-7AB6-B172DF075C7E}"/>
              </a:ext>
            </a:extLst>
          </p:cNvPr>
          <p:cNvSpPr txBox="1"/>
          <p:nvPr/>
        </p:nvSpPr>
        <p:spPr>
          <a:xfrm>
            <a:off x="5727700" y="3147695"/>
            <a:ext cx="675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2500" dirty="0">
                <a:solidFill>
                  <a:srgbClr val="9E9E9E"/>
                </a:solidFill>
                <a:latin typeface="Pretendard Light"/>
              </a:rPr>
              <a:t>CNN Workout</a:t>
            </a:r>
            <a:r>
              <a:rPr lang="ko-KR" altLang="en-US" sz="2500" dirty="0">
                <a:solidFill>
                  <a:srgbClr val="9E9E9E"/>
                </a:solidFill>
                <a:latin typeface="Pretendard Light"/>
              </a:rPr>
              <a:t>모델에 </a:t>
            </a:r>
            <a:r>
              <a:rPr lang="en-US" altLang="ko-KR" sz="2500" dirty="0">
                <a:solidFill>
                  <a:srgbClr val="9E9E9E"/>
                </a:solidFill>
                <a:latin typeface="Pretendard Light"/>
              </a:rPr>
              <a:t>Workout</a:t>
            </a:r>
            <a:r>
              <a:rPr lang="ko-KR" altLang="en-US" sz="2500" dirty="0">
                <a:solidFill>
                  <a:srgbClr val="9E9E9E"/>
                </a:solidFill>
                <a:latin typeface="Pretendard Light"/>
              </a:rPr>
              <a:t>별 운동 개수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A88AE857-4525-360A-87D5-9AEBB60D1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3058795"/>
            <a:ext cx="7874000" cy="127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E5073EA-FDA9-9FF7-A042-95D5E0AA6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650" y="3689508"/>
            <a:ext cx="12725400" cy="567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0E109B5-3323-0C62-87DE-2C043FAC618D}"/>
              </a:ext>
            </a:extLst>
          </p:cNvPr>
          <p:cNvGrpSpPr/>
          <p:nvPr/>
        </p:nvGrpSpPr>
        <p:grpSpPr>
          <a:xfrm>
            <a:off x="8407400" y="1590040"/>
            <a:ext cx="1257300" cy="495300"/>
            <a:chOff x="8509000" y="1574800"/>
            <a:chExt cx="1257300" cy="49530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89D6BA6-D36A-8D42-1FAB-00A9BF8472F0}"/>
                </a:ext>
              </a:extLst>
            </p:cNvPr>
            <p:cNvSpPr/>
            <p:nvPr/>
          </p:nvSpPr>
          <p:spPr>
            <a:xfrm>
              <a:off x="8686800" y="1574800"/>
              <a:ext cx="914400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37A3FB6-3CEE-05AB-27B0-6E84964C5669}"/>
                </a:ext>
              </a:extLst>
            </p:cNvPr>
            <p:cNvSpPr/>
            <p:nvPr/>
          </p:nvSpPr>
          <p:spPr>
            <a:xfrm>
              <a:off x="8509000" y="1574800"/>
              <a:ext cx="457200" cy="495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2DE51F-E4F5-80F7-6678-C68A8AFF9839}"/>
                </a:ext>
              </a:extLst>
            </p:cNvPr>
            <p:cNvSpPr/>
            <p:nvPr/>
          </p:nvSpPr>
          <p:spPr>
            <a:xfrm>
              <a:off x="9309100" y="1574800"/>
              <a:ext cx="457200" cy="495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31">
            <a:extLst>
              <a:ext uri="{FF2B5EF4-FFF2-40B4-BE49-F238E27FC236}">
                <a16:creationId xmlns:a16="http://schemas.microsoft.com/office/drawing/2014/main" id="{7C73FD48-10FB-B7CA-D46F-4CAF63E2BD91}"/>
              </a:ext>
            </a:extLst>
          </p:cNvPr>
          <p:cNvSpPr txBox="1"/>
          <p:nvPr/>
        </p:nvSpPr>
        <p:spPr>
          <a:xfrm>
            <a:off x="826135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2000" b="0" i="0" u="none" strike="noStrike" dirty="0">
                <a:solidFill>
                  <a:srgbClr val="393939"/>
                </a:solidFill>
                <a:latin typeface="Pretendard Bold"/>
              </a:rPr>
              <a:t>Step.02</a:t>
            </a:r>
          </a:p>
        </p:txBody>
      </p:sp>
    </p:spTree>
    <p:extLst>
      <p:ext uri="{BB962C8B-B14F-4D97-AF65-F5344CB8AC3E}">
        <p14:creationId xmlns:p14="http://schemas.microsoft.com/office/powerpoint/2010/main" val="1021051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2B2A-9E78-61AE-3F4D-45B536E60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24733D7-FF7C-C65F-BDB8-BCFDDD332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E79656B-D15F-222A-F121-F5FBCCDDCBA7}"/>
              </a:ext>
            </a:extLst>
          </p:cNvPr>
          <p:cNvSpPr txBox="1"/>
          <p:nvPr/>
        </p:nvSpPr>
        <p:spPr>
          <a:xfrm>
            <a:off x="5753100" y="3340100"/>
            <a:ext cx="675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CNN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에 사용할 흑백 이미지</a:t>
            </a:r>
            <a:r>
              <a:rPr lang="en-US" altLang="ko-KR" sz="2500" dirty="0">
                <a:solidFill>
                  <a:srgbClr val="9E9E9E"/>
                </a:solidFill>
                <a:ea typeface="Pretendard Light"/>
              </a:rPr>
              <a:t> </a:t>
            </a:r>
            <a:r>
              <a:rPr lang="ko-KR" altLang="en-US" sz="2500" dirty="0">
                <a:solidFill>
                  <a:srgbClr val="9E9E9E"/>
                </a:solidFill>
                <a:ea typeface="Pretendard Light"/>
              </a:rPr>
              <a:t>생성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ED14F95-4417-8828-3B8C-C766180C5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0" y="3251200"/>
            <a:ext cx="7874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95D3298-E35D-7B3B-9539-1F27A3F73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2100" y="4127500"/>
            <a:ext cx="4864100" cy="3162300"/>
          </a:xfrm>
          <a:prstGeom prst="rect">
            <a:avLst/>
          </a:prstGeom>
          <a:effectLst>
            <a:outerShdw blurRad="74793" dist="73024" dir="6840000">
              <a:srgbClr val="393939">
                <a:alpha val="42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84FD436-2D13-508D-5A61-8F6CC3F8D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4127500"/>
            <a:ext cx="4864100" cy="3162300"/>
          </a:xfrm>
          <a:prstGeom prst="rect">
            <a:avLst/>
          </a:prstGeom>
          <a:effectLst>
            <a:outerShdw blurRad="74793" dist="73024" dir="6840000">
              <a:srgbClr val="393939">
                <a:alpha val="4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D8F327B-98BD-DC0F-FD5B-868D12F10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050" y="4127500"/>
            <a:ext cx="4813300" cy="3124200"/>
          </a:xfrm>
          <a:prstGeom prst="rect">
            <a:avLst/>
          </a:prstGeom>
          <a:effectLst>
            <a:outerShdw blurRad="73185" dist="72235" dir="6840000">
              <a:srgbClr val="393939">
                <a:alpha val="42000"/>
              </a:srgbClr>
            </a:outerShdw>
          </a:effectLst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834C055-B1CF-99DC-7D28-2CF05F8B3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800" y="7620000"/>
            <a:ext cx="1854200" cy="520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9E947C6B-3D7B-F30A-7C82-847AE5A95469}"/>
              </a:ext>
            </a:extLst>
          </p:cNvPr>
          <p:cNvSpPr txBox="1"/>
          <p:nvPr/>
        </p:nvSpPr>
        <p:spPr>
          <a:xfrm>
            <a:off x="2844800" y="7670800"/>
            <a:ext cx="1587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2400" b="0" i="0" u="none" strike="noStrike" dirty="0">
                <a:solidFill>
                  <a:srgbClr val="393939"/>
                </a:solidFill>
                <a:latin typeface="Pretendard Bold"/>
                <a:ea typeface="Pretendard Bold"/>
              </a:rPr>
              <a:t>원본 이미지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6A009529-ED51-7D05-695D-1ED70FBEB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200" y="7594600"/>
            <a:ext cx="1854200" cy="520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E23CAF3-672E-B18F-5653-9F48E5403A91}"/>
              </a:ext>
            </a:extLst>
          </p:cNvPr>
          <p:cNvSpPr txBox="1"/>
          <p:nvPr/>
        </p:nvSpPr>
        <p:spPr>
          <a:xfrm>
            <a:off x="8077200" y="7645400"/>
            <a:ext cx="1587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2400" b="0" i="0" u="none" strike="noStrike" dirty="0">
                <a:solidFill>
                  <a:srgbClr val="393939"/>
                </a:solidFill>
                <a:ea typeface="Pretendard Bold"/>
              </a:rPr>
              <a:t>사람 탐지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8227FCAE-3EF7-A6DA-6697-711BF4E5B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2125" y="7581900"/>
            <a:ext cx="1854200" cy="5207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1FDAABE1-45E5-4144-11A8-96C0376C3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500" y="8343900"/>
            <a:ext cx="4292600" cy="127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36497295-B88B-C094-0A7E-86E0204B5951}"/>
              </a:ext>
            </a:extLst>
          </p:cNvPr>
          <p:cNvSpPr txBox="1"/>
          <p:nvPr/>
        </p:nvSpPr>
        <p:spPr>
          <a:xfrm>
            <a:off x="13319125" y="7620000"/>
            <a:ext cx="1587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2400" b="0" i="0" u="none" strike="noStrike" dirty="0">
                <a:solidFill>
                  <a:srgbClr val="393939"/>
                </a:solidFill>
                <a:ea typeface="Pretendard Bold"/>
              </a:rPr>
              <a:t>이미지 </a:t>
            </a:r>
            <a:r>
              <a:rPr lang="ko-KR" altLang="en-US" sz="2400" b="0" i="0" u="none" strike="noStrike" dirty="0" err="1">
                <a:solidFill>
                  <a:srgbClr val="393939"/>
                </a:solidFill>
                <a:ea typeface="Pretendard Bold"/>
              </a:rPr>
              <a:t>크롭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4FACCE79-EA55-8E8B-F9D2-3DBCF289312C}"/>
              </a:ext>
            </a:extLst>
          </p:cNvPr>
          <p:cNvSpPr txBox="1"/>
          <p:nvPr/>
        </p:nvSpPr>
        <p:spPr>
          <a:xfrm>
            <a:off x="1905000" y="8420100"/>
            <a:ext cx="3479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Light"/>
              </a:rPr>
              <a:t>원본 이미지를 </a:t>
            </a:r>
            <a:r>
              <a:rPr lang="en-US" altLang="ko-KR" sz="2300" b="0" i="0" u="none" strike="noStrike" dirty="0">
                <a:solidFill>
                  <a:srgbClr val="393939"/>
                </a:solidFill>
                <a:latin typeface="Pretendard Light"/>
              </a:rPr>
              <a:t>cv2</a:t>
            </a: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Light"/>
              </a:rPr>
              <a:t>를 이용하여 읽음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25" name="Picture 25">
            <a:extLst>
              <a:ext uri="{FF2B5EF4-FFF2-40B4-BE49-F238E27FC236}">
                <a16:creationId xmlns:a16="http://schemas.microsoft.com/office/drawing/2014/main" id="{131F5636-39CF-8BCF-3C74-CF399DE404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400" y="8318500"/>
            <a:ext cx="4292600" cy="12700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C4367769-0BAE-1FB2-AAC9-E7772204B8C3}"/>
              </a:ext>
            </a:extLst>
          </p:cNvPr>
          <p:cNvSpPr txBox="1"/>
          <p:nvPr/>
        </p:nvSpPr>
        <p:spPr>
          <a:xfrm>
            <a:off x="6858000" y="8343900"/>
            <a:ext cx="4114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altLang="en-US" sz="2300" b="0" i="0" u="none" strike="noStrike" dirty="0">
                <a:solidFill>
                  <a:srgbClr val="393939"/>
                </a:solidFill>
                <a:ea typeface="Pretendard Light"/>
              </a:rPr>
              <a:t>사람의 비율이 틀어지지 않도록 세로 및 가로 중 가장 긴 길이로 탐지된 객체를 기준으로 </a:t>
            </a:r>
            <a:r>
              <a:rPr lang="ko-KR" altLang="en-US" sz="2300" b="0" i="0" u="none" strike="noStrike" dirty="0" err="1">
                <a:solidFill>
                  <a:srgbClr val="393939"/>
                </a:solidFill>
                <a:ea typeface="Pretendard Light"/>
              </a:rPr>
              <a:t>잘라냄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27" name="Picture 27">
            <a:extLst>
              <a:ext uri="{FF2B5EF4-FFF2-40B4-BE49-F238E27FC236}">
                <a16:creationId xmlns:a16="http://schemas.microsoft.com/office/drawing/2014/main" id="{5544A1C6-8F6C-7158-42C5-464E8AC2C4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1500" y="8318500"/>
            <a:ext cx="4292600" cy="12700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4811DD77-F951-654D-6693-E4A1F68429CF}"/>
              </a:ext>
            </a:extLst>
          </p:cNvPr>
          <p:cNvSpPr txBox="1"/>
          <p:nvPr/>
        </p:nvSpPr>
        <p:spPr>
          <a:xfrm>
            <a:off x="12446000" y="8407400"/>
            <a:ext cx="34798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altLang="en-US" sz="2300" b="0" i="0" u="none" strike="noStrike" dirty="0">
                <a:solidFill>
                  <a:srgbClr val="393939"/>
                </a:solidFill>
                <a:ea typeface="Pretendard Light"/>
              </a:rPr>
              <a:t>사람 객체가 탐지된 이미지를</a:t>
            </a:r>
            <a:endParaRPr lang="en-US" altLang="ko-KR" sz="2300" b="0" i="0" u="none" strike="noStrike" dirty="0">
              <a:solidFill>
                <a:srgbClr val="393939"/>
              </a:solidFill>
              <a:ea typeface="Pretendard Light"/>
            </a:endParaRPr>
          </a:p>
          <a:p>
            <a:pPr lvl="0" algn="ctr">
              <a:lnSpc>
                <a:spcPct val="111220"/>
              </a:lnSpc>
            </a:pPr>
            <a:r>
              <a:rPr lang="en-US" sz="2300" dirty="0">
                <a:solidFill>
                  <a:srgbClr val="393939"/>
                </a:solidFill>
                <a:latin typeface="Pretendard Light"/>
                <a:ea typeface="Pretendard Light"/>
              </a:rPr>
              <a:t>256 * 256 </a:t>
            </a:r>
            <a:r>
              <a:rPr lang="ko-KR" altLang="en-US" sz="2300" dirty="0">
                <a:solidFill>
                  <a:srgbClr val="393939"/>
                </a:solidFill>
                <a:latin typeface="Pretendard Light"/>
                <a:ea typeface="Pretendard Light"/>
              </a:rPr>
              <a:t>흑백 이미지로 저장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D2B3BE3E-C527-AED6-A110-B7714A549B45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7000" spc="-100" dirty="0">
                <a:solidFill>
                  <a:srgbClr val="393939"/>
                </a:solidFill>
                <a:ea typeface="Pretendard Bold"/>
              </a:rPr>
              <a:t>CNN</a:t>
            </a:r>
            <a:r>
              <a:rPr lang="ko-KR" altLang="en-US" sz="7000" spc="-100" dirty="0">
                <a:solidFill>
                  <a:srgbClr val="393939"/>
                </a:solidFill>
                <a:ea typeface="Pretendard Bold"/>
              </a:rPr>
              <a:t>을 위한 이미지 </a:t>
            </a:r>
            <a:r>
              <a:rPr lang="ko-KR" altLang="en-US" sz="7000" spc="-100" dirty="0" err="1">
                <a:solidFill>
                  <a:srgbClr val="393939"/>
                </a:solidFill>
                <a:ea typeface="Pretendard Bold"/>
              </a:rPr>
              <a:t>전처리</a:t>
            </a:r>
            <a:r>
              <a:rPr lang="ko-KR" altLang="en-US" sz="7000" spc="-100" dirty="0">
                <a:solidFill>
                  <a:srgbClr val="393939"/>
                </a:solidFill>
                <a:ea typeface="Pretendard Bold"/>
              </a:rPr>
              <a:t> 시각화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ED19505-FE11-9261-B9C6-FFC6B4355AF0}"/>
              </a:ext>
            </a:extLst>
          </p:cNvPr>
          <p:cNvGrpSpPr/>
          <p:nvPr/>
        </p:nvGrpSpPr>
        <p:grpSpPr>
          <a:xfrm>
            <a:off x="6070600" y="5505450"/>
            <a:ext cx="387350" cy="349250"/>
            <a:chOff x="8890000" y="4521200"/>
            <a:chExt cx="482600" cy="482600"/>
          </a:xfrm>
        </p:grpSpPr>
        <p:pic>
          <p:nvPicPr>
            <p:cNvPr id="32" name="Picture 7">
              <a:extLst>
                <a:ext uri="{FF2B5EF4-FFF2-40B4-BE49-F238E27FC236}">
                  <a16:creationId xmlns:a16="http://schemas.microsoft.com/office/drawing/2014/main" id="{8E3F27FD-8A38-50A2-310B-9CC50C3B9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90000" y="4521200"/>
              <a:ext cx="482600" cy="482600"/>
            </a:xfrm>
            <a:prstGeom prst="rect">
              <a:avLst/>
            </a:prstGeom>
          </p:spPr>
        </p:pic>
        <p:pic>
          <p:nvPicPr>
            <p:cNvPr id="33" name="Picture 12">
              <a:extLst>
                <a:ext uri="{FF2B5EF4-FFF2-40B4-BE49-F238E27FC236}">
                  <a16:creationId xmlns:a16="http://schemas.microsoft.com/office/drawing/2014/main" id="{70A1B281-AC0D-780D-5724-898A5313B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67800" y="4635500"/>
              <a:ext cx="152400" cy="24130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DA2CBA6-11ED-EDA1-B0B0-C45E883975AE}"/>
              </a:ext>
            </a:extLst>
          </p:cNvPr>
          <p:cNvGrpSpPr/>
          <p:nvPr/>
        </p:nvGrpSpPr>
        <p:grpSpPr>
          <a:xfrm>
            <a:off x="11318875" y="5556417"/>
            <a:ext cx="387350" cy="349250"/>
            <a:chOff x="8890000" y="4521200"/>
            <a:chExt cx="482600" cy="482600"/>
          </a:xfrm>
        </p:grpSpPr>
        <p:pic>
          <p:nvPicPr>
            <p:cNvPr id="36" name="Picture 7">
              <a:extLst>
                <a:ext uri="{FF2B5EF4-FFF2-40B4-BE49-F238E27FC236}">
                  <a16:creationId xmlns:a16="http://schemas.microsoft.com/office/drawing/2014/main" id="{F80B5398-6690-1100-236F-31AE7A5E0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90000" y="4521200"/>
              <a:ext cx="482600" cy="482600"/>
            </a:xfrm>
            <a:prstGeom prst="rect">
              <a:avLst/>
            </a:prstGeom>
          </p:spPr>
        </p:pic>
        <p:pic>
          <p:nvPicPr>
            <p:cNvPr id="37" name="Picture 12">
              <a:extLst>
                <a:ext uri="{FF2B5EF4-FFF2-40B4-BE49-F238E27FC236}">
                  <a16:creationId xmlns:a16="http://schemas.microsoft.com/office/drawing/2014/main" id="{7322FBCF-92FC-9E90-B2D6-9530F1866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67800" y="4635500"/>
              <a:ext cx="152400" cy="241300"/>
            </a:xfrm>
            <a:prstGeom prst="rect">
              <a:avLst/>
            </a:prstGeom>
          </p:spPr>
        </p:pic>
      </p:grpSp>
      <p:pic>
        <p:nvPicPr>
          <p:cNvPr id="39" name="그림 38" descr="체력, 스포츠, 사람, 균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BBFDE20-5406-CDCB-2180-6324FB02B81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15" y="4448175"/>
            <a:ext cx="4641564" cy="275272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D1638C9-F460-B1DE-FB50-8A78F770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01" y="4419601"/>
            <a:ext cx="4640666" cy="278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15E3F6-8A75-FD7C-2733-B53E89F7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0963" y="4419600"/>
            <a:ext cx="2809873" cy="28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39F4EC1-39E9-28A4-2FD2-219284A65030}"/>
              </a:ext>
            </a:extLst>
          </p:cNvPr>
          <p:cNvSpPr txBox="1"/>
          <p:nvPr/>
        </p:nvSpPr>
        <p:spPr>
          <a:xfrm>
            <a:off x="1676400" y="787400"/>
            <a:ext cx="13716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www.FitAI-Pro.com/data_preprocessing/pose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E9E95A-87B7-611E-CF4B-45D9F56D346B}"/>
              </a:ext>
            </a:extLst>
          </p:cNvPr>
          <p:cNvGrpSpPr/>
          <p:nvPr/>
        </p:nvGrpSpPr>
        <p:grpSpPr>
          <a:xfrm>
            <a:off x="8375650" y="1590040"/>
            <a:ext cx="1257300" cy="495300"/>
            <a:chOff x="8509000" y="1574800"/>
            <a:chExt cx="1257300" cy="49530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D3ADD50-09F6-CE69-8A73-DC9C3488DE8F}"/>
                </a:ext>
              </a:extLst>
            </p:cNvPr>
            <p:cNvSpPr/>
            <p:nvPr/>
          </p:nvSpPr>
          <p:spPr>
            <a:xfrm>
              <a:off x="8686800" y="1574800"/>
              <a:ext cx="914400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B0F3C19-B826-BA1F-48AB-3AAE6AB33683}"/>
                </a:ext>
              </a:extLst>
            </p:cNvPr>
            <p:cNvSpPr/>
            <p:nvPr/>
          </p:nvSpPr>
          <p:spPr>
            <a:xfrm>
              <a:off x="8509000" y="1574800"/>
              <a:ext cx="457200" cy="495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E4AA261-33EB-8FBC-F17F-90210029C42A}"/>
                </a:ext>
              </a:extLst>
            </p:cNvPr>
            <p:cNvSpPr/>
            <p:nvPr/>
          </p:nvSpPr>
          <p:spPr>
            <a:xfrm>
              <a:off x="9309100" y="1574800"/>
              <a:ext cx="457200" cy="495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31">
            <a:extLst>
              <a:ext uri="{FF2B5EF4-FFF2-40B4-BE49-F238E27FC236}">
                <a16:creationId xmlns:a16="http://schemas.microsoft.com/office/drawing/2014/main" id="{EFF47148-DD6F-9E3D-18CE-0904FCF0ED79}"/>
              </a:ext>
            </a:extLst>
          </p:cNvPr>
          <p:cNvSpPr txBox="1"/>
          <p:nvPr/>
        </p:nvSpPr>
        <p:spPr>
          <a:xfrm>
            <a:off x="8229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2000" b="0" i="0" u="none" strike="noStrike" dirty="0">
                <a:solidFill>
                  <a:srgbClr val="393939"/>
                </a:solidFill>
                <a:latin typeface="Pretendard Bold"/>
              </a:rPr>
              <a:t>Step.03</a:t>
            </a:r>
          </a:p>
        </p:txBody>
      </p:sp>
    </p:spTree>
    <p:extLst>
      <p:ext uri="{BB962C8B-B14F-4D97-AF65-F5344CB8AC3E}">
        <p14:creationId xmlns:p14="http://schemas.microsoft.com/office/powerpoint/2010/main" val="1784529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DC142-D8E7-3959-4100-E11FC6679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BD6B478-2598-2E14-570C-C2E21F6E1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4C0EA32A-0F15-0C90-F8FD-C209FAB09879}"/>
              </a:ext>
            </a:extLst>
          </p:cNvPr>
          <p:cNvSpPr txBox="1"/>
          <p:nvPr/>
        </p:nvSpPr>
        <p:spPr>
          <a:xfrm>
            <a:off x="5753100" y="3340100"/>
            <a:ext cx="675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500" b="0" i="0" u="none" strike="noStrike" dirty="0" err="1">
                <a:solidFill>
                  <a:srgbClr val="9E9E9E"/>
                </a:solidFill>
                <a:ea typeface="Pretendard Light"/>
              </a:rPr>
              <a:t>머신러닝에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 사용할 관절 체크포인트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C558C61-7CE5-7952-9CB1-8581E8EDC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0" y="3251200"/>
            <a:ext cx="7874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9070A49-E9A4-149C-81A7-4F58074D9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2100" y="4127500"/>
            <a:ext cx="4864100" cy="3162300"/>
          </a:xfrm>
          <a:prstGeom prst="rect">
            <a:avLst/>
          </a:prstGeom>
          <a:effectLst>
            <a:outerShdw blurRad="74793" dist="73024" dir="6840000">
              <a:srgbClr val="393939">
                <a:alpha val="42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A8534A-EEC8-B0A5-3B1A-297F6190D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4127500"/>
            <a:ext cx="4864100" cy="3162300"/>
          </a:xfrm>
          <a:prstGeom prst="rect">
            <a:avLst/>
          </a:prstGeom>
          <a:effectLst>
            <a:outerShdw blurRad="74793" dist="73024" dir="6840000">
              <a:srgbClr val="393939">
                <a:alpha val="4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0F6E9AD-0B49-C73C-8E95-92DE730ED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050" y="4127500"/>
            <a:ext cx="4813300" cy="3124200"/>
          </a:xfrm>
          <a:prstGeom prst="rect">
            <a:avLst/>
          </a:prstGeom>
          <a:effectLst>
            <a:outerShdw blurRad="73185" dist="72235" dir="6840000">
              <a:srgbClr val="393939">
                <a:alpha val="42000"/>
              </a:srgbClr>
            </a:outerShdw>
          </a:effectLst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5809143-2B57-0F88-54EF-DD46E8E85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800" y="7620000"/>
            <a:ext cx="1854200" cy="520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ED191FC9-4900-1CA3-1E74-3AAE05F43BFC}"/>
              </a:ext>
            </a:extLst>
          </p:cNvPr>
          <p:cNvSpPr txBox="1"/>
          <p:nvPr/>
        </p:nvSpPr>
        <p:spPr>
          <a:xfrm>
            <a:off x="2844800" y="7670800"/>
            <a:ext cx="1587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2400" b="0" i="0" u="none" strike="noStrike" dirty="0">
                <a:solidFill>
                  <a:srgbClr val="393939"/>
                </a:solidFill>
                <a:latin typeface="Pretendard Bold"/>
                <a:ea typeface="Pretendard Bold"/>
              </a:rPr>
              <a:t>원본 이미지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75C9A56D-ED7A-CB62-CC52-054CCCFCE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200" y="7594600"/>
            <a:ext cx="1854200" cy="520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15EE6158-4C40-A052-12F8-94253A31CA43}"/>
              </a:ext>
            </a:extLst>
          </p:cNvPr>
          <p:cNvSpPr txBox="1"/>
          <p:nvPr/>
        </p:nvSpPr>
        <p:spPr>
          <a:xfrm>
            <a:off x="8077200" y="7645400"/>
            <a:ext cx="1587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2400" b="0" i="0" u="none" strike="noStrike" dirty="0">
                <a:solidFill>
                  <a:srgbClr val="393939"/>
                </a:solidFill>
                <a:ea typeface="Pretendard Bold"/>
              </a:rPr>
              <a:t>관절 탐지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1033E752-4E75-3FAF-36C6-A731C3EE0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2125" y="7581900"/>
            <a:ext cx="1854200" cy="5207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D6FA2EC7-18CC-1827-E40C-C0368C152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500" y="8343900"/>
            <a:ext cx="4292600" cy="127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BB062A43-9999-BC95-AF30-7FA3FDD74FBD}"/>
              </a:ext>
            </a:extLst>
          </p:cNvPr>
          <p:cNvSpPr txBox="1"/>
          <p:nvPr/>
        </p:nvSpPr>
        <p:spPr>
          <a:xfrm>
            <a:off x="13319125" y="7620000"/>
            <a:ext cx="1587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2400" b="0" i="0" u="none" strike="noStrike" dirty="0" err="1">
                <a:solidFill>
                  <a:srgbClr val="393939"/>
                </a:solidFill>
                <a:ea typeface="Pretendard Bold"/>
              </a:rPr>
              <a:t>넘파이</a:t>
            </a:r>
            <a:r>
              <a:rPr lang="ko-KR" altLang="en-US" sz="2400" b="0" i="0" u="none" strike="noStrike" dirty="0">
                <a:solidFill>
                  <a:srgbClr val="393939"/>
                </a:solidFill>
                <a:ea typeface="Pretendard Bold"/>
              </a:rPr>
              <a:t> 배열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8F9CF99-1275-7793-3D6C-A11F23153929}"/>
              </a:ext>
            </a:extLst>
          </p:cNvPr>
          <p:cNvSpPr txBox="1"/>
          <p:nvPr/>
        </p:nvSpPr>
        <p:spPr>
          <a:xfrm>
            <a:off x="1905000" y="8420100"/>
            <a:ext cx="3479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Light"/>
              </a:rPr>
              <a:t>원본 이미지를 </a:t>
            </a:r>
            <a:r>
              <a:rPr lang="en-US" altLang="ko-KR" sz="2300" b="0" i="0" u="none" strike="noStrike" dirty="0">
                <a:solidFill>
                  <a:srgbClr val="393939"/>
                </a:solidFill>
                <a:latin typeface="Pretendard Light"/>
              </a:rPr>
              <a:t>cv2</a:t>
            </a: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Light"/>
              </a:rPr>
              <a:t>를 이용하여 읽음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25" name="Picture 25">
            <a:extLst>
              <a:ext uri="{FF2B5EF4-FFF2-40B4-BE49-F238E27FC236}">
                <a16:creationId xmlns:a16="http://schemas.microsoft.com/office/drawing/2014/main" id="{A71CFE01-8050-B3D3-C4E9-F402DA64C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400" y="8318500"/>
            <a:ext cx="4292600" cy="12700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B468F130-4937-9976-B229-A74A6066FCC5}"/>
              </a:ext>
            </a:extLst>
          </p:cNvPr>
          <p:cNvSpPr txBox="1"/>
          <p:nvPr/>
        </p:nvSpPr>
        <p:spPr>
          <a:xfrm>
            <a:off x="7188200" y="8407400"/>
            <a:ext cx="3479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altLang="en-US" sz="2300" b="0" i="0" u="none" strike="noStrike" dirty="0" err="1">
                <a:solidFill>
                  <a:srgbClr val="393939"/>
                </a:solidFill>
                <a:ea typeface="Pretendard Light"/>
              </a:rPr>
              <a:t>무브넷을</a:t>
            </a:r>
            <a:r>
              <a:rPr lang="ko-KR" altLang="en-US" sz="2300" b="0" i="0" u="none" strike="noStrike" dirty="0">
                <a:solidFill>
                  <a:srgbClr val="393939"/>
                </a:solidFill>
                <a:ea typeface="Pretendard Light"/>
              </a:rPr>
              <a:t> 이용하여 각 관절마다 포인트 생성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27" name="Picture 27">
            <a:extLst>
              <a:ext uri="{FF2B5EF4-FFF2-40B4-BE49-F238E27FC236}">
                <a16:creationId xmlns:a16="http://schemas.microsoft.com/office/drawing/2014/main" id="{A398E7CC-73AB-F331-5E16-3D025339D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1500" y="8318500"/>
            <a:ext cx="4292600" cy="12700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FED51EB5-E913-DEEA-84A2-43FD19A512F9}"/>
              </a:ext>
            </a:extLst>
          </p:cNvPr>
          <p:cNvSpPr txBox="1"/>
          <p:nvPr/>
        </p:nvSpPr>
        <p:spPr>
          <a:xfrm>
            <a:off x="12446000" y="8407400"/>
            <a:ext cx="3479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altLang="en-US" sz="2300" b="0" i="0" u="none" strike="noStrike" dirty="0">
                <a:solidFill>
                  <a:srgbClr val="393939"/>
                </a:solidFill>
                <a:ea typeface="Pretendard Light"/>
              </a:rPr>
              <a:t>해당 키포인트를 </a:t>
            </a:r>
            <a:r>
              <a:rPr lang="ko-KR" altLang="en-US" sz="2300" b="0" i="0" u="none" strike="noStrike" dirty="0" err="1">
                <a:solidFill>
                  <a:srgbClr val="393939"/>
                </a:solidFill>
                <a:ea typeface="Pretendard Light"/>
              </a:rPr>
              <a:t>넘파이</a:t>
            </a:r>
            <a:r>
              <a:rPr lang="ko-KR" altLang="en-US" sz="2300" b="0" i="0" u="none" strike="noStrike" dirty="0">
                <a:solidFill>
                  <a:srgbClr val="393939"/>
                </a:solidFill>
                <a:ea typeface="Pretendard Light"/>
              </a:rPr>
              <a:t> 배열로 변환 후 저장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0A7BC0A0-FFCD-21D0-8876-7E8AD8F1AD6B}"/>
              </a:ext>
            </a:extLst>
          </p:cNvPr>
          <p:cNvSpPr txBox="1"/>
          <p:nvPr/>
        </p:nvSpPr>
        <p:spPr>
          <a:xfrm>
            <a:off x="2514600" y="2044700"/>
            <a:ext cx="13169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altLang="en-US" sz="7000" spc="-100" dirty="0" err="1">
                <a:solidFill>
                  <a:srgbClr val="393939"/>
                </a:solidFill>
                <a:ea typeface="Pretendard Bold"/>
              </a:rPr>
              <a:t>머신러닝을</a:t>
            </a:r>
            <a:r>
              <a:rPr lang="ko-KR" altLang="en-US" sz="7000" spc="-100" dirty="0">
                <a:solidFill>
                  <a:srgbClr val="393939"/>
                </a:solidFill>
                <a:ea typeface="Pretendard Bold"/>
              </a:rPr>
              <a:t> 위한 이미지 </a:t>
            </a:r>
            <a:r>
              <a:rPr lang="ko-KR" altLang="en-US" sz="7000" spc="-100" dirty="0" err="1">
                <a:solidFill>
                  <a:srgbClr val="393939"/>
                </a:solidFill>
                <a:ea typeface="Pretendard Bold"/>
              </a:rPr>
              <a:t>전처리</a:t>
            </a:r>
            <a:r>
              <a:rPr lang="ko-KR" altLang="en-US" sz="7000" spc="-100" dirty="0">
                <a:solidFill>
                  <a:srgbClr val="393939"/>
                </a:solidFill>
                <a:ea typeface="Pretendard Bold"/>
              </a:rPr>
              <a:t> 시각화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FD14E34-86B2-8957-6CE7-50DDE1CB2C24}"/>
              </a:ext>
            </a:extLst>
          </p:cNvPr>
          <p:cNvGrpSpPr/>
          <p:nvPr/>
        </p:nvGrpSpPr>
        <p:grpSpPr>
          <a:xfrm>
            <a:off x="6070600" y="5505450"/>
            <a:ext cx="387350" cy="349250"/>
            <a:chOff x="8890000" y="4521200"/>
            <a:chExt cx="482600" cy="482600"/>
          </a:xfrm>
        </p:grpSpPr>
        <p:pic>
          <p:nvPicPr>
            <p:cNvPr id="32" name="Picture 7">
              <a:extLst>
                <a:ext uri="{FF2B5EF4-FFF2-40B4-BE49-F238E27FC236}">
                  <a16:creationId xmlns:a16="http://schemas.microsoft.com/office/drawing/2014/main" id="{84537B7C-8409-2CF3-9FE5-DC305D9C3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90000" y="4521200"/>
              <a:ext cx="482600" cy="482600"/>
            </a:xfrm>
            <a:prstGeom prst="rect">
              <a:avLst/>
            </a:prstGeom>
          </p:spPr>
        </p:pic>
        <p:pic>
          <p:nvPicPr>
            <p:cNvPr id="33" name="Picture 12">
              <a:extLst>
                <a:ext uri="{FF2B5EF4-FFF2-40B4-BE49-F238E27FC236}">
                  <a16:creationId xmlns:a16="http://schemas.microsoft.com/office/drawing/2014/main" id="{92C6D1F4-8D47-02E3-0D08-847296EF6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67800" y="4635500"/>
              <a:ext cx="152400" cy="24130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4758D3B-B6D0-8487-E58A-EAB16A0BF84F}"/>
              </a:ext>
            </a:extLst>
          </p:cNvPr>
          <p:cNvGrpSpPr/>
          <p:nvPr/>
        </p:nvGrpSpPr>
        <p:grpSpPr>
          <a:xfrm>
            <a:off x="11318875" y="5556417"/>
            <a:ext cx="387350" cy="349250"/>
            <a:chOff x="8890000" y="4521200"/>
            <a:chExt cx="482600" cy="482600"/>
          </a:xfrm>
        </p:grpSpPr>
        <p:pic>
          <p:nvPicPr>
            <p:cNvPr id="36" name="Picture 7">
              <a:extLst>
                <a:ext uri="{FF2B5EF4-FFF2-40B4-BE49-F238E27FC236}">
                  <a16:creationId xmlns:a16="http://schemas.microsoft.com/office/drawing/2014/main" id="{A84CAF6F-34D9-9872-BE4D-0BBBD4E0E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90000" y="4521200"/>
              <a:ext cx="482600" cy="482600"/>
            </a:xfrm>
            <a:prstGeom prst="rect">
              <a:avLst/>
            </a:prstGeom>
          </p:spPr>
        </p:pic>
        <p:pic>
          <p:nvPicPr>
            <p:cNvPr id="37" name="Picture 12">
              <a:extLst>
                <a:ext uri="{FF2B5EF4-FFF2-40B4-BE49-F238E27FC236}">
                  <a16:creationId xmlns:a16="http://schemas.microsoft.com/office/drawing/2014/main" id="{EC8D8556-F051-E403-67B8-0731C390B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67800" y="4635500"/>
              <a:ext cx="152400" cy="241300"/>
            </a:xfrm>
            <a:prstGeom prst="rect">
              <a:avLst/>
            </a:prstGeom>
          </p:spPr>
        </p:pic>
      </p:grpSp>
      <p:pic>
        <p:nvPicPr>
          <p:cNvPr id="39" name="그림 38" descr="체력, 스포츠, 사람, 균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23ECC5A-1E8F-6407-7347-32FBDA5E978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15" y="4448175"/>
            <a:ext cx="4641564" cy="27527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0EFCFA-8812-8AD1-A4BE-2232AB52A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01" y="4419600"/>
            <a:ext cx="4654062" cy="278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845FE950-0261-5687-54CE-378E018920FD}"/>
              </a:ext>
            </a:extLst>
          </p:cNvPr>
          <p:cNvGrpSpPr/>
          <p:nvPr/>
        </p:nvGrpSpPr>
        <p:grpSpPr>
          <a:xfrm>
            <a:off x="8375650" y="1590040"/>
            <a:ext cx="1257300" cy="495300"/>
            <a:chOff x="8509000" y="1574800"/>
            <a:chExt cx="1257300" cy="49530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028C876-D69B-7FA6-4154-5A7C2419725C}"/>
                </a:ext>
              </a:extLst>
            </p:cNvPr>
            <p:cNvSpPr/>
            <p:nvPr/>
          </p:nvSpPr>
          <p:spPr>
            <a:xfrm>
              <a:off x="8686800" y="1574800"/>
              <a:ext cx="914400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18E9857-6BC3-B78C-C97D-106BD2045F40}"/>
                </a:ext>
              </a:extLst>
            </p:cNvPr>
            <p:cNvSpPr/>
            <p:nvPr/>
          </p:nvSpPr>
          <p:spPr>
            <a:xfrm>
              <a:off x="8509000" y="1574800"/>
              <a:ext cx="457200" cy="495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EEA86F1-26EF-6267-45B5-DBE308B955BF}"/>
                </a:ext>
              </a:extLst>
            </p:cNvPr>
            <p:cNvSpPr/>
            <p:nvPr/>
          </p:nvSpPr>
          <p:spPr>
            <a:xfrm>
              <a:off x="9309100" y="1574800"/>
              <a:ext cx="457200" cy="495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57A99D0E-37C3-FD61-8518-9D892C5961A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33160"/>
          <a:stretch/>
        </p:blipFill>
        <p:spPr>
          <a:xfrm>
            <a:off x="13519062" y="4570150"/>
            <a:ext cx="1257475" cy="2508774"/>
          </a:xfrm>
          <a:prstGeom prst="rect">
            <a:avLst/>
          </a:prstGeom>
        </p:spPr>
      </p:pic>
      <p:sp>
        <p:nvSpPr>
          <p:cNvPr id="44" name="TextBox 8">
            <a:extLst>
              <a:ext uri="{FF2B5EF4-FFF2-40B4-BE49-F238E27FC236}">
                <a16:creationId xmlns:a16="http://schemas.microsoft.com/office/drawing/2014/main" id="{CA99BDAA-03B6-26FF-ACC6-34E191E36F88}"/>
              </a:ext>
            </a:extLst>
          </p:cNvPr>
          <p:cNvSpPr txBox="1"/>
          <p:nvPr/>
        </p:nvSpPr>
        <p:spPr>
          <a:xfrm>
            <a:off x="1676400" y="787400"/>
            <a:ext cx="13716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www.FitAI-Pro.com/data_preprocessing/pose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72DCD083-7034-AED7-09C3-F6CF8AB98122}"/>
              </a:ext>
            </a:extLst>
          </p:cNvPr>
          <p:cNvSpPr txBox="1"/>
          <p:nvPr/>
        </p:nvSpPr>
        <p:spPr>
          <a:xfrm>
            <a:off x="8229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2000" b="0" i="0" u="none" strike="noStrike" dirty="0">
                <a:solidFill>
                  <a:srgbClr val="393939"/>
                </a:solidFill>
                <a:latin typeface="Pretendard Bold"/>
              </a:rPr>
              <a:t>Step.03</a:t>
            </a:r>
          </a:p>
        </p:txBody>
      </p:sp>
    </p:spTree>
    <p:extLst>
      <p:ext uri="{BB962C8B-B14F-4D97-AF65-F5344CB8AC3E}">
        <p14:creationId xmlns:p14="http://schemas.microsoft.com/office/powerpoint/2010/main" val="2757479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BFAEF-2426-DFA4-1A77-8D777ECEC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88858B-FD45-5B25-4408-1B882096A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36580CF4-0FEA-804A-2A41-8541E8B686E5}"/>
              </a:ext>
            </a:extLst>
          </p:cNvPr>
          <p:cNvSpPr txBox="1"/>
          <p:nvPr/>
        </p:nvSpPr>
        <p:spPr>
          <a:xfrm>
            <a:off x="1676400" y="787400"/>
            <a:ext cx="13716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www.FitAI-Pro.com/data_preprocessing/pose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pic>
        <p:nvPicPr>
          <p:cNvPr id="7" name="그림 6" descr="텍스트, 도표, 라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ABBBCF9-80D0-5225-E505-F4EBCE842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687" y="5113338"/>
            <a:ext cx="12582525" cy="3152775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8464CF77-DD3D-F2BF-C4BE-A97392915D57}"/>
              </a:ext>
            </a:extLst>
          </p:cNvPr>
          <p:cNvSpPr txBox="1"/>
          <p:nvPr/>
        </p:nvSpPr>
        <p:spPr>
          <a:xfrm>
            <a:off x="5753100" y="3479800"/>
            <a:ext cx="675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2500" dirty="0">
                <a:solidFill>
                  <a:srgbClr val="9E9E9E"/>
                </a:solidFill>
                <a:latin typeface="Pretendard Light"/>
                <a:ea typeface="Pretendard Light"/>
              </a:rPr>
              <a:t>CNN</a:t>
            </a:r>
            <a:r>
              <a:rPr lang="ko-KR" altLang="en-US" sz="2500" dirty="0">
                <a:solidFill>
                  <a:srgbClr val="9E9E9E"/>
                </a:solidFill>
                <a:latin typeface="Pretendard Light"/>
                <a:ea typeface="Pretendard Light"/>
              </a:rPr>
              <a:t> 및 </a:t>
            </a:r>
            <a:r>
              <a:rPr lang="en-US" altLang="ko-KR" sz="2500" dirty="0">
                <a:solidFill>
                  <a:srgbClr val="9E9E9E"/>
                </a:solidFill>
                <a:latin typeface="Pretendard Light"/>
                <a:ea typeface="Pretendard Light"/>
              </a:rPr>
              <a:t>ML</a:t>
            </a:r>
            <a:r>
              <a:rPr lang="ko-KR" altLang="en-US" sz="2500" dirty="0">
                <a:solidFill>
                  <a:srgbClr val="9E9E9E"/>
                </a:solidFill>
                <a:latin typeface="Pretendard Light"/>
                <a:ea typeface="Pretendard Light"/>
              </a:rPr>
              <a:t>데이터 전처리를 동시 진행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F9D33D-DEE8-4EE4-8E40-F525A08DC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0" y="3390900"/>
            <a:ext cx="7874000" cy="12700"/>
          </a:xfrm>
          <a:prstGeom prst="rect">
            <a:avLst/>
          </a:prstGeom>
        </p:spPr>
      </p:pic>
      <p:sp>
        <p:nvSpPr>
          <p:cNvPr id="17" name="TextBox 29">
            <a:extLst>
              <a:ext uri="{FF2B5EF4-FFF2-40B4-BE49-F238E27FC236}">
                <a16:creationId xmlns:a16="http://schemas.microsoft.com/office/drawing/2014/main" id="{1C0067A8-683F-6806-191F-058798537FDD}"/>
              </a:ext>
            </a:extLst>
          </p:cNvPr>
          <p:cNvSpPr txBox="1"/>
          <p:nvPr/>
        </p:nvSpPr>
        <p:spPr>
          <a:xfrm>
            <a:off x="2514600" y="2184400"/>
            <a:ext cx="13169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altLang="en-US" sz="7000" spc="-100" dirty="0">
                <a:solidFill>
                  <a:srgbClr val="393939"/>
                </a:solidFill>
                <a:ea typeface="Pretendard Bold"/>
              </a:rPr>
              <a:t>전처리의 흐름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8D5C18-51A2-F7FF-BEC5-D7F7541963C1}"/>
              </a:ext>
            </a:extLst>
          </p:cNvPr>
          <p:cNvGrpSpPr/>
          <p:nvPr/>
        </p:nvGrpSpPr>
        <p:grpSpPr>
          <a:xfrm>
            <a:off x="8388350" y="1587499"/>
            <a:ext cx="1257300" cy="495300"/>
            <a:chOff x="8509000" y="1574800"/>
            <a:chExt cx="1257300" cy="49530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F5078AA-7375-CDE3-796D-4E06F4F3C3F6}"/>
                </a:ext>
              </a:extLst>
            </p:cNvPr>
            <p:cNvSpPr/>
            <p:nvPr/>
          </p:nvSpPr>
          <p:spPr>
            <a:xfrm>
              <a:off x="8686800" y="1574800"/>
              <a:ext cx="914400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734BB46-E2D1-A7BE-D660-749977EE27A4}"/>
                </a:ext>
              </a:extLst>
            </p:cNvPr>
            <p:cNvSpPr/>
            <p:nvPr/>
          </p:nvSpPr>
          <p:spPr>
            <a:xfrm>
              <a:off x="8509000" y="1574800"/>
              <a:ext cx="457200" cy="495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3356F74-D5FE-CFDA-58F2-7D8045CF8F56}"/>
                </a:ext>
              </a:extLst>
            </p:cNvPr>
            <p:cNvSpPr/>
            <p:nvPr/>
          </p:nvSpPr>
          <p:spPr>
            <a:xfrm>
              <a:off x="9309100" y="1574800"/>
              <a:ext cx="457200" cy="495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31">
            <a:extLst>
              <a:ext uri="{FF2B5EF4-FFF2-40B4-BE49-F238E27FC236}">
                <a16:creationId xmlns:a16="http://schemas.microsoft.com/office/drawing/2014/main" id="{7CE14DF6-B41A-E17C-0C5B-C667E3F74071}"/>
              </a:ext>
            </a:extLst>
          </p:cNvPr>
          <p:cNvSpPr txBox="1"/>
          <p:nvPr/>
        </p:nvSpPr>
        <p:spPr>
          <a:xfrm>
            <a:off x="8229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2000" b="0" i="0" u="none" strike="noStrike" dirty="0">
                <a:solidFill>
                  <a:srgbClr val="393939"/>
                </a:solidFill>
                <a:latin typeface="Pretendard Bold"/>
              </a:rPr>
              <a:t>Step.04</a:t>
            </a:r>
          </a:p>
        </p:txBody>
      </p:sp>
    </p:spTree>
    <p:extLst>
      <p:ext uri="{BB962C8B-B14F-4D97-AF65-F5344CB8AC3E}">
        <p14:creationId xmlns:p14="http://schemas.microsoft.com/office/powerpoint/2010/main" val="377632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2CAC4-DD4B-90CA-6779-8026B9B1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EE5DF2-92B5-9D72-6894-C7CAE2803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46355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AAB281C-63AE-EDB3-1966-E5C7C87F6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429500"/>
            <a:ext cx="17208500" cy="2374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CE2D164-2066-8864-DD5A-5DAA217B5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0" y="2133600"/>
            <a:ext cx="10909300" cy="6426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46BB8CF-F03E-DCE1-4C45-25D6BAFC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2514600"/>
            <a:ext cx="10096500" cy="5651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AE37E45-53B9-4C47-5B53-2F1AB3C84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900" y="3467100"/>
            <a:ext cx="1866900" cy="609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3A06704-5FB4-B06F-7C99-E8EC54C2C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600" y="5638800"/>
            <a:ext cx="6134100" cy="12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517FF75-88B8-E01F-31C2-A8B81EA733B1}"/>
              </a:ext>
            </a:extLst>
          </p:cNvPr>
          <p:cNvSpPr txBox="1"/>
          <p:nvPr/>
        </p:nvSpPr>
        <p:spPr>
          <a:xfrm>
            <a:off x="8432800" y="3505200"/>
            <a:ext cx="1435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3000" b="0" i="0" u="none" strike="noStrike" dirty="0">
                <a:solidFill>
                  <a:srgbClr val="393939"/>
                </a:solidFill>
                <a:latin typeface="Pretendard Bold"/>
              </a:rPr>
              <a:t>Part.0</a:t>
            </a:r>
            <a:r>
              <a:rPr lang="en-US" sz="3000" dirty="0">
                <a:solidFill>
                  <a:srgbClr val="393939"/>
                </a:solidFill>
                <a:latin typeface="Pretendard Bold"/>
              </a:rPr>
              <a:t>3</a:t>
            </a:r>
            <a:endParaRPr lang="en-US" sz="30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52A4937-5F1B-C9DF-C056-15FEB4662DA7}"/>
              </a:ext>
            </a:extLst>
          </p:cNvPr>
          <p:cNvSpPr txBox="1"/>
          <p:nvPr/>
        </p:nvSpPr>
        <p:spPr>
          <a:xfrm>
            <a:off x="4978400" y="3962400"/>
            <a:ext cx="83312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9600" b="0" i="0" u="none" strike="noStrike" spc="-200" dirty="0">
                <a:solidFill>
                  <a:srgbClr val="393939"/>
                </a:solidFill>
                <a:latin typeface="Pretendard Bold"/>
              </a:rPr>
              <a:t>AI </a:t>
            </a:r>
            <a:r>
              <a:rPr lang="ko-KR" altLang="en-US" sz="9600" b="0" i="0" u="none" strike="noStrike" spc="-200" dirty="0">
                <a:solidFill>
                  <a:srgbClr val="393939"/>
                </a:solidFill>
                <a:latin typeface="Pretendard Bold"/>
              </a:rPr>
              <a:t>모델</a:t>
            </a:r>
            <a:endParaRPr lang="en-US" altLang="ko-KR" sz="9600" b="0" i="0" u="none" strike="noStrike" spc="-200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63A50D9-B173-980A-5E41-B2E188EC48B2}"/>
              </a:ext>
            </a:extLst>
          </p:cNvPr>
          <p:cNvSpPr txBox="1"/>
          <p:nvPr/>
        </p:nvSpPr>
        <p:spPr>
          <a:xfrm>
            <a:off x="5765800" y="5854700"/>
            <a:ext cx="6756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600" b="0" i="0" u="none" strike="noStrike" dirty="0">
                <a:solidFill>
                  <a:srgbClr val="9E9E9E"/>
                </a:solidFill>
                <a:latin typeface="Pretendard Light"/>
              </a:rPr>
              <a:t>각 </a:t>
            </a:r>
            <a:r>
              <a:rPr lang="ko-KR" altLang="en-US" sz="2600" b="0" i="0" u="none" strike="noStrike" dirty="0" err="1">
                <a:solidFill>
                  <a:srgbClr val="9E9E9E"/>
                </a:solidFill>
                <a:latin typeface="Pretendard Light"/>
              </a:rPr>
              <a:t>모델별</a:t>
            </a:r>
            <a:r>
              <a:rPr lang="ko-KR" altLang="en-US" sz="26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altLang="en-US" sz="2600" dirty="0">
                <a:solidFill>
                  <a:srgbClr val="9E9E9E"/>
                </a:solidFill>
                <a:latin typeface="Pretendard Light"/>
              </a:rPr>
              <a:t>성능 지표</a:t>
            </a:r>
            <a:endParaRPr lang="en-US" sz="26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5C2915C2-1CDE-56F5-4E44-6644C3DCAA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1400" y="6781800"/>
            <a:ext cx="1955800" cy="520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3022242E-C5D2-9313-C73B-8D47A3BBBBFA}"/>
              </a:ext>
            </a:extLst>
          </p:cNvPr>
          <p:cNvSpPr txBox="1"/>
          <p:nvPr/>
        </p:nvSpPr>
        <p:spPr>
          <a:xfrm>
            <a:off x="6178550" y="6829425"/>
            <a:ext cx="184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300" b="0" i="0" u="none" strike="noStrike" dirty="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Bold"/>
                <a:ea typeface="Pretendard Bold"/>
              </a:rPr>
              <a:t>운동 자세 교정</a:t>
            </a:r>
            <a:endParaRPr lang="ko-KR" sz="23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0221C49E-85C1-1D37-D59A-15205F7FD1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6100" y="6781800"/>
            <a:ext cx="1955800" cy="520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6A563698-C8B7-0523-6FE8-798E5B449123}"/>
              </a:ext>
            </a:extLst>
          </p:cNvPr>
          <p:cNvSpPr txBox="1"/>
          <p:nvPr/>
        </p:nvSpPr>
        <p:spPr>
          <a:xfrm>
            <a:off x="8470900" y="6829425"/>
            <a:ext cx="1651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300" b="0" i="0" u="none" strike="noStrike" dirty="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altLang="en-US" sz="2300" b="0" i="0" u="none" strike="noStrike" dirty="0">
                <a:solidFill>
                  <a:srgbClr val="393939"/>
                </a:solidFill>
                <a:ea typeface="Pretendard Bold"/>
              </a:rPr>
              <a:t>체형 분석</a:t>
            </a:r>
            <a:endParaRPr lang="ko-KR" sz="23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09F13810-43B2-8F47-555A-4F0782ACFB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0800" y="6781800"/>
            <a:ext cx="1955800" cy="520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8B2F8D1D-84F0-31C2-A8A5-B3D1767B79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380000">
            <a:off x="12039600" y="6007100"/>
            <a:ext cx="4279900" cy="42799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A1D9BC87-363E-48A4-E057-8FBD2A7242CD}"/>
              </a:ext>
            </a:extLst>
          </p:cNvPr>
          <p:cNvSpPr txBox="1"/>
          <p:nvPr/>
        </p:nvSpPr>
        <p:spPr>
          <a:xfrm>
            <a:off x="10515600" y="6832600"/>
            <a:ext cx="1651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300" b="0" i="0" u="none" strike="noStrike" dirty="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altLang="en-US" sz="2300" b="0" i="0" u="none" strike="noStrike" dirty="0">
                <a:solidFill>
                  <a:srgbClr val="393939"/>
                </a:solidFill>
                <a:ea typeface="Pretendard Bold"/>
              </a:rPr>
              <a:t>식단 추천</a:t>
            </a:r>
            <a:endParaRPr lang="ko-KR" sz="23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7376FCFE-A451-C015-FEA4-AD4F7D382B96}"/>
              </a:ext>
            </a:extLst>
          </p:cNvPr>
          <p:cNvSpPr txBox="1"/>
          <p:nvPr/>
        </p:nvSpPr>
        <p:spPr>
          <a:xfrm>
            <a:off x="1676400" y="774700"/>
            <a:ext cx="1371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253340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811E-D593-7A3E-82D5-4B9420363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4B75174-26D8-524A-4359-57A07E13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E027FE6-D39F-08E4-627C-BFDE31761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300" y="1625600"/>
            <a:ext cx="7975600" cy="25019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7384F7D5-F6D4-4596-1B53-130FE246F4DC}"/>
              </a:ext>
            </a:extLst>
          </p:cNvPr>
          <p:cNvSpPr txBox="1"/>
          <p:nvPr/>
        </p:nvSpPr>
        <p:spPr>
          <a:xfrm>
            <a:off x="9652000" y="2705100"/>
            <a:ext cx="73025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altLang="en-US" sz="2100" b="0" i="0" u="none" strike="noStrike" dirty="0">
                <a:solidFill>
                  <a:srgbClr val="393939"/>
                </a:solidFill>
                <a:latin typeface="Pretendard Light"/>
                <a:ea typeface="Pretendard Light"/>
              </a:rPr>
              <a:t>사용자가 어떤 운동을 하는 지 </a:t>
            </a:r>
            <a:r>
              <a:rPr lang="en-US" altLang="ko-KR" sz="2100" b="0" i="0" u="none" strike="noStrike" dirty="0">
                <a:solidFill>
                  <a:srgbClr val="393939"/>
                </a:solidFill>
                <a:latin typeface="Pretendard Light"/>
                <a:ea typeface="Pretendard Light"/>
              </a:rPr>
              <a:t>41</a:t>
            </a:r>
            <a:r>
              <a:rPr lang="ko-KR" altLang="en-US" sz="2100" b="0" i="0" u="none" strike="noStrike" dirty="0">
                <a:solidFill>
                  <a:srgbClr val="393939"/>
                </a:solidFill>
                <a:latin typeface="Pretendard Light"/>
                <a:ea typeface="Pretendard Light"/>
              </a:rPr>
              <a:t>가지의 분류분석 </a:t>
            </a:r>
            <a:r>
              <a:rPr lang="en-US" altLang="ko-KR" sz="2100" b="0" i="0" u="none" strike="noStrike" dirty="0">
                <a:solidFill>
                  <a:srgbClr val="393939"/>
                </a:solidFill>
                <a:latin typeface="Pretendard Light"/>
                <a:ea typeface="Pretendard Light"/>
              </a:rPr>
              <a:t>CNN </a:t>
            </a:r>
            <a:r>
              <a:rPr lang="ko-KR" altLang="en-US" sz="2100" b="0" i="0" u="none" strike="noStrike" dirty="0">
                <a:solidFill>
                  <a:srgbClr val="393939"/>
                </a:solidFill>
                <a:latin typeface="Pretendard Light"/>
                <a:ea typeface="Pretendard Light"/>
              </a:rPr>
              <a:t>모델에 대한 성능을 평가하는 대목입니다</a:t>
            </a:r>
            <a:endParaRPr lang="en-US" altLang="ko-KR" sz="2100" b="0" i="0" u="none" strike="noStrike" dirty="0">
              <a:solidFill>
                <a:srgbClr val="393939"/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108729"/>
              </a:lnSpc>
            </a:pPr>
            <a:r>
              <a:rPr lang="ko-KR" altLang="en-US" sz="2100" b="0" i="0" u="none" strike="noStrike" dirty="0">
                <a:solidFill>
                  <a:srgbClr val="393939"/>
                </a:solidFill>
                <a:latin typeface="Pretendard Light"/>
                <a:ea typeface="Pretendard Light"/>
              </a:rPr>
              <a:t>개인 컴퓨팅 파워의 한계로 인하여 </a:t>
            </a:r>
            <a:r>
              <a:rPr lang="ko-KR" altLang="en-US" sz="2100" b="0" i="0" u="none" strike="noStrike" dirty="0" err="1">
                <a:solidFill>
                  <a:srgbClr val="393939"/>
                </a:solidFill>
                <a:latin typeface="Pretendard Light"/>
                <a:ea typeface="Pretendard Light"/>
              </a:rPr>
              <a:t>측정시</a:t>
            </a:r>
            <a:r>
              <a:rPr lang="ko-KR" altLang="en-US" sz="2100" dirty="0">
                <a:solidFill>
                  <a:srgbClr val="393939"/>
                </a:solidFill>
                <a:latin typeface="Pretendard Light"/>
                <a:ea typeface="Pretendard Light"/>
              </a:rPr>
              <a:t> 데이터의 불균형이 있을 수 있음을 감안하여 보아주십시오</a:t>
            </a:r>
            <a:endParaRPr lang="en-US" sz="21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027E8E7-139C-986A-C050-CF77B3BEA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300" y="2082800"/>
            <a:ext cx="2006600" cy="520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93341D9-5415-F515-9C78-306252112063}"/>
              </a:ext>
            </a:extLst>
          </p:cNvPr>
          <p:cNvSpPr txBox="1"/>
          <p:nvPr/>
        </p:nvSpPr>
        <p:spPr>
          <a:xfrm>
            <a:off x="9969500" y="21209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400" b="0" i="0" u="none" strike="noStrike" dirty="0">
                <a:solidFill>
                  <a:srgbClr val="393939"/>
                </a:solidFill>
                <a:latin typeface="Pretendard Bold"/>
              </a:rPr>
              <a:t>CNN </a:t>
            </a:r>
            <a:r>
              <a:rPr lang="ko-KR" altLang="en-US" sz="2400" b="0" i="0" u="none" strike="noStrike" dirty="0">
                <a:solidFill>
                  <a:srgbClr val="393939"/>
                </a:solidFill>
                <a:latin typeface="Pretendard Bold"/>
              </a:rPr>
              <a:t>모델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000D2329-39FF-7851-7F57-7E83847748FA}"/>
              </a:ext>
            </a:extLst>
          </p:cNvPr>
          <p:cNvSpPr txBox="1"/>
          <p:nvPr/>
        </p:nvSpPr>
        <p:spPr>
          <a:xfrm>
            <a:off x="1397000" y="4508500"/>
            <a:ext cx="69342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altLang="en-US" sz="7000" spc="-100" dirty="0">
                <a:solidFill>
                  <a:srgbClr val="393939"/>
                </a:solidFill>
                <a:ea typeface="Pretendard Bold"/>
              </a:rPr>
              <a:t>운동 자세 측정</a:t>
            </a:r>
            <a:endParaRPr lang="en-US" altLang="ko-KR" sz="7000" spc="-100" dirty="0">
              <a:solidFill>
                <a:srgbClr val="393939"/>
              </a:solidFill>
              <a:ea typeface="Pretendard Bold"/>
            </a:endParaRPr>
          </a:p>
          <a:p>
            <a:pPr lvl="0" algn="l">
              <a:lnSpc>
                <a:spcPct val="98770"/>
              </a:lnSpc>
            </a:pPr>
            <a:r>
              <a:rPr lang="ko-KR" altLang="en-US" sz="7000" b="0" i="0" u="none" strike="noStrike" spc="-100" dirty="0">
                <a:solidFill>
                  <a:srgbClr val="393939"/>
                </a:solidFill>
                <a:ea typeface="Pretendard Bold"/>
              </a:rPr>
              <a:t>모델 별 성능 평가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3F639580-698F-4F5B-8CB7-9F8266B1A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0" y="4038600"/>
            <a:ext cx="1308100" cy="520700"/>
          </a:xfrm>
          <a:prstGeom prst="rect">
            <a:avLst/>
          </a:prstGeom>
        </p:spPr>
      </p:pic>
      <p:sp>
        <p:nvSpPr>
          <p:cNvPr id="27" name="TextBox 27">
            <a:extLst>
              <a:ext uri="{FF2B5EF4-FFF2-40B4-BE49-F238E27FC236}">
                <a16:creationId xmlns:a16="http://schemas.microsoft.com/office/drawing/2014/main" id="{AA3CADC7-84B0-04C3-E27B-20D8FC0A4E1A}"/>
              </a:ext>
            </a:extLst>
          </p:cNvPr>
          <p:cNvSpPr txBox="1"/>
          <p:nvPr/>
        </p:nvSpPr>
        <p:spPr>
          <a:xfrm>
            <a:off x="1270000" y="41148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id="{0EFCB77F-9A4E-F7ED-2DCE-26B29F754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300" y="4279900"/>
            <a:ext cx="7975600" cy="2501900"/>
          </a:xfrm>
          <a:prstGeom prst="rect">
            <a:avLst/>
          </a:prstGeom>
        </p:spPr>
      </p:pic>
      <p:sp>
        <p:nvSpPr>
          <p:cNvPr id="30" name="TextBox 6">
            <a:extLst>
              <a:ext uri="{FF2B5EF4-FFF2-40B4-BE49-F238E27FC236}">
                <a16:creationId xmlns:a16="http://schemas.microsoft.com/office/drawing/2014/main" id="{9FCA75A2-8351-7D8D-796E-90FCF1F93758}"/>
              </a:ext>
            </a:extLst>
          </p:cNvPr>
          <p:cNvSpPr txBox="1"/>
          <p:nvPr/>
        </p:nvSpPr>
        <p:spPr>
          <a:xfrm>
            <a:off x="9652000" y="5359400"/>
            <a:ext cx="73025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altLang="ko-KR" sz="2100" b="0" i="0" u="none" strike="noStrike" dirty="0">
                <a:solidFill>
                  <a:srgbClr val="393939"/>
                </a:solidFill>
                <a:ea typeface="Pretendard Light"/>
              </a:rPr>
              <a:t>CNN</a:t>
            </a:r>
            <a:r>
              <a:rPr lang="ko-KR" altLang="en-US" sz="2100" b="0" i="0" u="none" strike="noStrike" dirty="0">
                <a:solidFill>
                  <a:srgbClr val="393939"/>
                </a:solidFill>
                <a:ea typeface="Pretendard Light"/>
              </a:rPr>
              <a:t>의 저조한 성능을 극복할 </a:t>
            </a:r>
            <a:r>
              <a:rPr lang="en-US" altLang="ko-KR" sz="2100" b="0" i="0" u="none" strike="noStrike" dirty="0">
                <a:solidFill>
                  <a:srgbClr val="393939"/>
                </a:solidFill>
                <a:ea typeface="Pretendard Light"/>
              </a:rPr>
              <a:t>ML</a:t>
            </a:r>
            <a:r>
              <a:rPr lang="ko-KR" altLang="en-US" sz="2100" b="0" i="0" u="none" strike="noStrike" dirty="0">
                <a:solidFill>
                  <a:srgbClr val="393939"/>
                </a:solidFill>
                <a:ea typeface="Pretendard Light"/>
              </a:rPr>
              <a:t>모델의 도입입니다</a:t>
            </a:r>
            <a:endParaRPr lang="en-US" sz="21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31" name="Picture 7">
            <a:extLst>
              <a:ext uri="{FF2B5EF4-FFF2-40B4-BE49-F238E27FC236}">
                <a16:creationId xmlns:a16="http://schemas.microsoft.com/office/drawing/2014/main" id="{9158D853-797D-4F7C-C9BC-3097EBFA6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300" y="4737100"/>
            <a:ext cx="2006600" cy="520700"/>
          </a:xfrm>
          <a:prstGeom prst="rect">
            <a:avLst/>
          </a:prstGeom>
        </p:spPr>
      </p:pic>
      <p:sp>
        <p:nvSpPr>
          <p:cNvPr id="32" name="TextBox 8">
            <a:extLst>
              <a:ext uri="{FF2B5EF4-FFF2-40B4-BE49-F238E27FC236}">
                <a16:creationId xmlns:a16="http://schemas.microsoft.com/office/drawing/2014/main" id="{C6A9671D-EA94-8945-78BD-3110970D3D8D}"/>
              </a:ext>
            </a:extLst>
          </p:cNvPr>
          <p:cNvSpPr txBox="1"/>
          <p:nvPr/>
        </p:nvSpPr>
        <p:spPr>
          <a:xfrm>
            <a:off x="9842500" y="47752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400" b="0" i="0" u="none" strike="noStrike" dirty="0">
                <a:solidFill>
                  <a:srgbClr val="393939"/>
                </a:solidFill>
                <a:latin typeface="Pretendard Bold"/>
              </a:rPr>
              <a:t>CNN vs ML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10EAD54C-F0D0-8B89-81BB-43242D46B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300" y="6953250"/>
            <a:ext cx="7975600" cy="2501900"/>
          </a:xfrm>
          <a:prstGeom prst="rect">
            <a:avLst/>
          </a:prstGeom>
        </p:spPr>
      </p:pic>
      <p:sp>
        <p:nvSpPr>
          <p:cNvPr id="34" name="TextBox 6">
            <a:extLst>
              <a:ext uri="{FF2B5EF4-FFF2-40B4-BE49-F238E27FC236}">
                <a16:creationId xmlns:a16="http://schemas.microsoft.com/office/drawing/2014/main" id="{8608B520-7E32-B65B-526B-E509ED3DA60B}"/>
              </a:ext>
            </a:extLst>
          </p:cNvPr>
          <p:cNvSpPr txBox="1"/>
          <p:nvPr/>
        </p:nvSpPr>
        <p:spPr>
          <a:xfrm>
            <a:off x="9652000" y="8032750"/>
            <a:ext cx="73025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altLang="en-US" sz="2100" b="0" i="0" u="none" strike="noStrike" dirty="0">
                <a:solidFill>
                  <a:srgbClr val="393939"/>
                </a:solidFill>
                <a:latin typeface="Pretendard Light"/>
              </a:rPr>
              <a:t>사용자의 자세를 평가해줄 </a:t>
            </a:r>
            <a:r>
              <a:rPr lang="en-US" altLang="ko-KR" sz="2100" b="0" i="0" u="none" strike="noStrike" dirty="0">
                <a:solidFill>
                  <a:srgbClr val="393939"/>
                </a:solidFill>
                <a:latin typeface="Pretendard Light"/>
              </a:rPr>
              <a:t>ML</a:t>
            </a:r>
            <a:r>
              <a:rPr lang="ko-KR" altLang="en-US" sz="2100" b="0" i="0" u="none" strike="noStrike" dirty="0">
                <a:solidFill>
                  <a:srgbClr val="393939"/>
                </a:solidFill>
                <a:latin typeface="Pretendard Light"/>
              </a:rPr>
              <a:t>모델입니다</a:t>
            </a:r>
            <a:endParaRPr lang="en-US" sz="21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35" name="Picture 7">
            <a:extLst>
              <a:ext uri="{FF2B5EF4-FFF2-40B4-BE49-F238E27FC236}">
                <a16:creationId xmlns:a16="http://schemas.microsoft.com/office/drawing/2014/main" id="{7887D1DC-3EF8-E9FA-09C8-74232A3F4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300" y="7410450"/>
            <a:ext cx="2006600" cy="520700"/>
          </a:xfrm>
          <a:prstGeom prst="rect">
            <a:avLst/>
          </a:prstGeom>
        </p:spPr>
      </p:pic>
      <p:sp>
        <p:nvSpPr>
          <p:cNvPr id="36" name="TextBox 8">
            <a:extLst>
              <a:ext uri="{FF2B5EF4-FFF2-40B4-BE49-F238E27FC236}">
                <a16:creationId xmlns:a16="http://schemas.microsoft.com/office/drawing/2014/main" id="{BB27E5E1-8932-61CB-D6D8-3F5176FF0DE4}"/>
              </a:ext>
            </a:extLst>
          </p:cNvPr>
          <p:cNvSpPr txBox="1"/>
          <p:nvPr/>
        </p:nvSpPr>
        <p:spPr>
          <a:xfrm>
            <a:off x="10045700" y="744855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400" b="0" i="0" u="none" strike="noStrike" dirty="0">
                <a:solidFill>
                  <a:srgbClr val="393939"/>
                </a:solidFill>
                <a:latin typeface="Pretendard Bold"/>
              </a:rPr>
              <a:t>ML </a:t>
            </a:r>
            <a:r>
              <a:rPr lang="ko-KR" altLang="en-US" sz="2400" b="0" i="0" u="none" strike="noStrike" dirty="0">
                <a:solidFill>
                  <a:srgbClr val="393939"/>
                </a:solidFill>
                <a:latin typeface="Pretendard Bold"/>
              </a:rPr>
              <a:t>모델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58C5F896-1E61-6B38-13F0-4864C2332406}"/>
              </a:ext>
            </a:extLst>
          </p:cNvPr>
          <p:cNvSpPr txBox="1"/>
          <p:nvPr/>
        </p:nvSpPr>
        <p:spPr>
          <a:xfrm>
            <a:off x="1676400" y="800100"/>
            <a:ext cx="1371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3952128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6A56B70-3153-0924-31FD-01077E903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25">
            <a:extLst>
              <a:ext uri="{FF2B5EF4-FFF2-40B4-BE49-F238E27FC236}">
                <a16:creationId xmlns:a16="http://schemas.microsoft.com/office/drawing/2014/main" id="{CBA78E5E-6D0B-DCC2-A3CD-5CF6970E78DE}"/>
              </a:ext>
            </a:extLst>
          </p:cNvPr>
          <p:cNvSpPr txBox="1"/>
          <p:nvPr/>
        </p:nvSpPr>
        <p:spPr>
          <a:xfrm>
            <a:off x="1219200" y="4508500"/>
            <a:ext cx="69342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000" spc="-100" dirty="0">
                <a:solidFill>
                  <a:srgbClr val="393939"/>
                </a:solidFill>
                <a:ea typeface="Pretendard Bold"/>
              </a:rPr>
              <a:t>학습한 </a:t>
            </a:r>
            <a:r>
              <a:rPr lang="en-US" altLang="ko-KR" sz="7000" spc="-100" dirty="0">
                <a:solidFill>
                  <a:srgbClr val="393939"/>
                </a:solidFill>
                <a:ea typeface="Pretendard Bold"/>
              </a:rPr>
              <a:t>CNN </a:t>
            </a:r>
            <a:r>
              <a:rPr lang="ko-KR" altLang="en-US" sz="7000" spc="-100" dirty="0">
                <a:solidFill>
                  <a:srgbClr val="393939"/>
                </a:solidFill>
                <a:ea typeface="Pretendard Bold"/>
              </a:rPr>
              <a:t>모델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4" name="Picture 26">
            <a:extLst>
              <a:ext uri="{FF2B5EF4-FFF2-40B4-BE49-F238E27FC236}">
                <a16:creationId xmlns:a16="http://schemas.microsoft.com/office/drawing/2014/main" id="{73D4396C-7BE4-3F22-9387-77507DF51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4038600"/>
            <a:ext cx="1308100" cy="520700"/>
          </a:xfrm>
          <a:prstGeom prst="rect">
            <a:avLst/>
          </a:prstGeom>
        </p:spPr>
      </p:pic>
      <p:sp>
        <p:nvSpPr>
          <p:cNvPr id="5" name="TextBox 27">
            <a:extLst>
              <a:ext uri="{FF2B5EF4-FFF2-40B4-BE49-F238E27FC236}">
                <a16:creationId xmlns:a16="http://schemas.microsoft.com/office/drawing/2014/main" id="{193E4C64-83AC-7DD2-761A-5D9C063DD827}"/>
              </a:ext>
            </a:extLst>
          </p:cNvPr>
          <p:cNvSpPr txBox="1"/>
          <p:nvPr/>
        </p:nvSpPr>
        <p:spPr>
          <a:xfrm>
            <a:off x="1270000" y="41148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EF1FE2-DD50-1A07-4478-9356952B4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1400" y="2019300"/>
            <a:ext cx="1581371" cy="7668203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043E7314-E9CA-FA9D-6F1C-FFDFC7A9CAE0}"/>
              </a:ext>
            </a:extLst>
          </p:cNvPr>
          <p:cNvSpPr txBox="1"/>
          <p:nvPr/>
        </p:nvSpPr>
        <p:spPr>
          <a:xfrm>
            <a:off x="1270000" y="6286500"/>
            <a:ext cx="675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2500" b="0" i="0" u="none" strike="noStrike" dirty="0" err="1">
                <a:solidFill>
                  <a:srgbClr val="9E9E9E"/>
                </a:solidFill>
                <a:latin typeface="Pretendard Light"/>
              </a:rPr>
              <a:t>NASNet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altLang="en-US" sz="2500" b="0" i="0" u="none" strike="noStrike" dirty="0">
                <a:solidFill>
                  <a:srgbClr val="9E9E9E"/>
                </a:solidFill>
                <a:latin typeface="Pretendard Light"/>
              </a:rPr>
              <a:t>및 </a:t>
            </a:r>
            <a:r>
              <a:rPr lang="en-US" altLang="ko-KR" sz="2500" b="0" i="0" u="none" strike="noStrike" dirty="0" err="1">
                <a:solidFill>
                  <a:srgbClr val="9E9E9E"/>
                </a:solidFill>
                <a:latin typeface="Pretendard Light"/>
              </a:rPr>
              <a:t>ResNet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altLang="en-US" sz="2500" b="0" i="0" u="none" strike="noStrike" dirty="0">
                <a:solidFill>
                  <a:srgbClr val="9E9E9E"/>
                </a:solidFill>
                <a:latin typeface="Pretendard Light"/>
              </a:rPr>
              <a:t>전이학습모델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AC0CEA0-A6F7-DCF8-4B17-D111319BD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6197600"/>
            <a:ext cx="7874000" cy="12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2B519D-FC63-4D67-9412-0FB97BCB4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0" y="2019299"/>
            <a:ext cx="1181265" cy="7668203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379C6139-DFEF-661D-D08B-B5689638B11C}"/>
              </a:ext>
            </a:extLst>
          </p:cNvPr>
          <p:cNvSpPr txBox="1"/>
          <p:nvPr/>
        </p:nvSpPr>
        <p:spPr>
          <a:xfrm>
            <a:off x="1676400" y="800100"/>
            <a:ext cx="1371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3482996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2088B-0971-C734-E7F2-55C861B6D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703F2F4-6675-3385-9DA7-831CF153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AE594E7B-5E95-A900-7BD4-B3A9B7A0BCF3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www.FitAI-Pro.com/AI-Model/pose/CNN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649F6-12DF-2300-6199-B1A6B7BDDDCB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CNN </a:t>
            </a:r>
            <a:r>
              <a:rPr lang="ko-KR" altLang="en-US" sz="7000" b="0" i="0" u="none" strike="noStrike" spc="-100" dirty="0">
                <a:solidFill>
                  <a:srgbClr val="393939"/>
                </a:solidFill>
                <a:ea typeface="Pretendard Bold"/>
              </a:rPr>
              <a:t>운동 종목 예측 모델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F1079-67AA-1DC9-96B2-2C2B7F1F2994}"/>
              </a:ext>
            </a:extLst>
          </p:cNvPr>
          <p:cNvSpPr txBox="1"/>
          <p:nvPr/>
        </p:nvSpPr>
        <p:spPr>
          <a:xfrm>
            <a:off x="5562600" y="3340100"/>
            <a:ext cx="7010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CNN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의 성능 평가 각 </a:t>
            </a:r>
            <a:r>
              <a:rPr lang="en-US" altLang="ko-KR" sz="2500" dirty="0">
                <a:solidFill>
                  <a:srgbClr val="9E9E9E"/>
                </a:solidFill>
                <a:ea typeface="Pretendard Light"/>
              </a:rPr>
              <a:t>Type</a:t>
            </a:r>
            <a:r>
              <a:rPr lang="ko-KR" altLang="en-US" sz="2500" dirty="0">
                <a:solidFill>
                  <a:srgbClr val="9E9E9E"/>
                </a:solidFill>
                <a:ea typeface="Pretendard Light"/>
              </a:rPr>
              <a:t>별</a:t>
            </a:r>
            <a:r>
              <a:rPr lang="en-US" altLang="ko-KR" sz="2500" dirty="0">
                <a:solidFill>
                  <a:srgbClr val="9E9E9E"/>
                </a:solidFill>
                <a:ea typeface="Pretendard Light"/>
              </a:rPr>
              <a:t>(</a:t>
            </a:r>
            <a:r>
              <a:rPr lang="ko-KR" altLang="en-US" sz="2500" dirty="0">
                <a:solidFill>
                  <a:srgbClr val="9E9E9E"/>
                </a:solidFill>
                <a:ea typeface="Pretendard Light"/>
              </a:rPr>
              <a:t>맨몸</a:t>
            </a:r>
            <a:r>
              <a:rPr lang="en-US" altLang="ko-KR" sz="2500" dirty="0">
                <a:solidFill>
                  <a:srgbClr val="9E9E9E"/>
                </a:solidFill>
                <a:ea typeface="Pretendard Light"/>
              </a:rPr>
              <a:t>, </a:t>
            </a:r>
            <a:r>
              <a:rPr lang="ko-KR" altLang="en-US" sz="2500" dirty="0">
                <a:solidFill>
                  <a:srgbClr val="9E9E9E"/>
                </a:solidFill>
                <a:ea typeface="Pretendard Light"/>
              </a:rPr>
              <a:t>기구</a:t>
            </a:r>
            <a:r>
              <a:rPr lang="en-US" altLang="ko-KR" sz="2500" dirty="0">
                <a:solidFill>
                  <a:srgbClr val="9E9E9E"/>
                </a:solidFill>
                <a:ea typeface="Pretendard Light"/>
              </a:rPr>
              <a:t>, </a:t>
            </a:r>
            <a:r>
              <a:rPr lang="ko-KR" altLang="en-US" sz="2500" dirty="0" err="1">
                <a:solidFill>
                  <a:srgbClr val="9E9E9E"/>
                </a:solidFill>
                <a:ea typeface="Pretendard Light"/>
              </a:rPr>
              <a:t>덤벨</a:t>
            </a:r>
            <a:r>
              <a:rPr lang="en-US" altLang="ko-KR" sz="2500" dirty="0">
                <a:solidFill>
                  <a:srgbClr val="9E9E9E"/>
                </a:solidFill>
                <a:ea typeface="Pretendard Light"/>
              </a:rPr>
              <a:t>/</a:t>
            </a:r>
            <a:r>
              <a:rPr lang="ko-KR" altLang="en-US" sz="2500" dirty="0">
                <a:solidFill>
                  <a:srgbClr val="9E9E9E"/>
                </a:solidFill>
                <a:ea typeface="Pretendard Light"/>
              </a:rPr>
              <a:t>바벨</a:t>
            </a:r>
            <a:r>
              <a:rPr lang="en-US" altLang="ko-KR" sz="2500" dirty="0">
                <a:solidFill>
                  <a:srgbClr val="9E9E9E"/>
                </a:solidFill>
                <a:ea typeface="Pretendard Light"/>
              </a:rPr>
              <a:t>)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A96EFDDD-5F2E-6C2F-5767-672AC253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87E73513-F386-1F60-EB0A-5016542C5327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D607F77E-39E2-C905-DDEE-83E9B1311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pic>
        <p:nvPicPr>
          <p:cNvPr id="11" name="그림 10" descr="텍스트, 친필, 라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29D1173-5A0F-BEED-D795-A9F974E605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3997325"/>
            <a:ext cx="9855200" cy="4927600"/>
          </a:xfrm>
          <a:prstGeom prst="rect">
            <a:avLst/>
          </a:prstGeom>
        </p:spPr>
      </p:pic>
      <p:pic>
        <p:nvPicPr>
          <p:cNvPr id="14" name="그림 13" descr="스크린샷, 텍스트, 직사각형, 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6167C1B-5E21-984E-2D3A-D5981F61F9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50" y="3784600"/>
            <a:ext cx="7315200" cy="5486400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7247A0BA-2340-0661-23C3-ABC96637C441}"/>
              </a:ext>
            </a:extLst>
          </p:cNvPr>
          <p:cNvSpPr txBox="1"/>
          <p:nvPr/>
        </p:nvSpPr>
        <p:spPr>
          <a:xfrm>
            <a:off x="11626850" y="9099550"/>
            <a:ext cx="472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altLang="ko-KR" sz="2400" b="0" i="0" u="none" strike="noStrike" dirty="0">
                <a:solidFill>
                  <a:srgbClr val="393939"/>
                </a:solidFill>
                <a:ea typeface="Pretendard Bold"/>
              </a:rPr>
              <a:t>CNN </a:t>
            </a:r>
            <a:r>
              <a:rPr lang="ko-KR" altLang="en-US" sz="2400" dirty="0">
                <a:solidFill>
                  <a:srgbClr val="393939"/>
                </a:solidFill>
                <a:ea typeface="Pretendard Bold"/>
              </a:rPr>
              <a:t>정확도</a:t>
            </a:r>
            <a:r>
              <a:rPr lang="en-US" altLang="ko-KR" sz="2400" dirty="0">
                <a:solidFill>
                  <a:srgbClr val="393939"/>
                </a:solidFill>
                <a:ea typeface="Pretendard Bold"/>
              </a:rPr>
              <a:t> 79.8% </a:t>
            </a:r>
            <a:r>
              <a:rPr lang="ko-KR" altLang="en-US" sz="2400" dirty="0">
                <a:solidFill>
                  <a:srgbClr val="393939"/>
                </a:solidFill>
                <a:ea typeface="Pretendard Bold"/>
              </a:rPr>
              <a:t>모델 기준 </a:t>
            </a:r>
            <a:r>
              <a:rPr lang="en-US" altLang="ko-KR" sz="2400" dirty="0">
                <a:solidFill>
                  <a:srgbClr val="393939"/>
                </a:solidFill>
                <a:ea typeface="Pretendard Bold"/>
              </a:rPr>
              <a:t>crosstab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1229568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047C5-7EB2-8EF8-D442-D3900121C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79150A1-8E7D-64BB-C778-AA1035F1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7860B1FF-268A-5243-6A73-E54C7027F86F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www.FitAI-Pro.com/AI-Model/pose/CNN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E1982-75B9-B970-37B9-8019C32FE955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CNN </a:t>
            </a:r>
            <a:r>
              <a:rPr lang="ko-KR" altLang="en-US" sz="7000" b="0" i="0" u="none" strike="noStrike" spc="-100" dirty="0">
                <a:solidFill>
                  <a:srgbClr val="393939"/>
                </a:solidFill>
                <a:ea typeface="Pretendard Bold"/>
              </a:rPr>
              <a:t>운동 종목 예측 모델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941BC-F5DF-53C0-65AF-63EB61F28D7D}"/>
              </a:ext>
            </a:extLst>
          </p:cNvPr>
          <p:cNvSpPr txBox="1"/>
          <p:nvPr/>
        </p:nvSpPr>
        <p:spPr>
          <a:xfrm>
            <a:off x="5410200" y="3340100"/>
            <a:ext cx="723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CNN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의 성능 평가 각 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workout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별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(</a:t>
            </a:r>
            <a:r>
              <a:rPr lang="ko-KR" altLang="en-US" sz="2500" dirty="0" err="1">
                <a:solidFill>
                  <a:srgbClr val="9E9E9E"/>
                </a:solidFill>
                <a:ea typeface="Pretendard Light"/>
              </a:rPr>
              <a:t>덤벨</a:t>
            </a:r>
            <a:r>
              <a:rPr lang="en-US" altLang="ko-KR" sz="2500" dirty="0">
                <a:solidFill>
                  <a:srgbClr val="9E9E9E"/>
                </a:solidFill>
                <a:ea typeface="Pretendard Light"/>
              </a:rPr>
              <a:t>/</a:t>
            </a:r>
            <a:r>
              <a:rPr lang="ko-KR" altLang="en-US" sz="2500" dirty="0">
                <a:solidFill>
                  <a:srgbClr val="9E9E9E"/>
                </a:solidFill>
                <a:ea typeface="Pretendard Light"/>
              </a:rPr>
              <a:t>바벨 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상세 운동 예측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)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34B9DE63-60DB-7D2E-EBC9-B91D65B5F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997A1954-1460-0DE2-81DF-F85BE6A1C614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8F9DBE79-FB8B-A6E6-49DE-C61BB524E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pic>
        <p:nvPicPr>
          <p:cNvPr id="11" name="그림 10" descr="텍스트, 도표, 친필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F3E0741-3809-908A-D9BE-771B2FE106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835400"/>
            <a:ext cx="9753600" cy="4876800"/>
          </a:xfrm>
          <a:prstGeom prst="rect">
            <a:avLst/>
          </a:prstGeom>
        </p:spPr>
      </p:pic>
      <p:pic>
        <p:nvPicPr>
          <p:cNvPr id="14" name="그림 13" descr="텍스트, 스크린샷, 사각형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5B810AB-AA93-7A7A-125E-E0562C1D25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400" y="3835400"/>
            <a:ext cx="7315200" cy="5486400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5606680F-638B-A05A-8E24-E882EB57FC06}"/>
              </a:ext>
            </a:extLst>
          </p:cNvPr>
          <p:cNvSpPr txBox="1"/>
          <p:nvPr/>
        </p:nvSpPr>
        <p:spPr>
          <a:xfrm>
            <a:off x="10820400" y="9178925"/>
            <a:ext cx="472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altLang="ko-KR" sz="2400" b="0" i="0" u="none" strike="noStrike" dirty="0">
                <a:solidFill>
                  <a:srgbClr val="393939"/>
                </a:solidFill>
                <a:ea typeface="Pretendard Bold"/>
              </a:rPr>
              <a:t>CNN </a:t>
            </a:r>
            <a:r>
              <a:rPr lang="ko-KR" altLang="en-US" sz="2400" dirty="0">
                <a:solidFill>
                  <a:srgbClr val="393939"/>
                </a:solidFill>
                <a:ea typeface="Pretendard Bold"/>
              </a:rPr>
              <a:t>정확도 </a:t>
            </a:r>
            <a:r>
              <a:rPr lang="en-US" altLang="ko-KR" sz="2400" dirty="0">
                <a:solidFill>
                  <a:srgbClr val="393939"/>
                </a:solidFill>
                <a:ea typeface="Pretendard Bold"/>
              </a:rPr>
              <a:t>57.4% </a:t>
            </a:r>
            <a:r>
              <a:rPr lang="ko-KR" altLang="en-US" sz="2400" dirty="0">
                <a:solidFill>
                  <a:srgbClr val="393939"/>
                </a:solidFill>
                <a:ea typeface="Pretendard Bold"/>
              </a:rPr>
              <a:t>모델 기준 </a:t>
            </a:r>
            <a:r>
              <a:rPr lang="en-US" altLang="ko-KR" sz="2400" dirty="0">
                <a:solidFill>
                  <a:srgbClr val="393939"/>
                </a:solidFill>
                <a:ea typeface="Pretendard Bold"/>
              </a:rPr>
              <a:t>crosstab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56462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47C86-380C-C281-102C-82B9BE684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DD38F8C-1B7E-B0F4-2FC9-ED5123E3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46355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0F860D2-DF05-B5F1-DDC7-D720ACAB6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429500"/>
            <a:ext cx="17208500" cy="2374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3D07732-5BB2-AD47-11A5-2A9FEF410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409700"/>
            <a:ext cx="16687800" cy="8259051"/>
          </a:xfrm>
          <a:prstGeom prst="rect">
            <a:avLst/>
          </a:prstGeom>
        </p:spPr>
      </p:pic>
      <p:sp>
        <p:nvSpPr>
          <p:cNvPr id="18" name="TextBox 8">
            <a:extLst>
              <a:ext uri="{FF2B5EF4-FFF2-40B4-BE49-F238E27FC236}">
                <a16:creationId xmlns:a16="http://schemas.microsoft.com/office/drawing/2014/main" id="{192F6664-728F-41FA-D3C1-0B8C25D3C05C}"/>
              </a:ext>
            </a:extLst>
          </p:cNvPr>
          <p:cNvSpPr txBox="1"/>
          <p:nvPr/>
        </p:nvSpPr>
        <p:spPr>
          <a:xfrm>
            <a:off x="1676400" y="774700"/>
            <a:ext cx="1371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F4C97F7-EC46-C65C-1E94-6670661F4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1749624"/>
            <a:ext cx="8839934" cy="7762676"/>
          </a:xfrm>
          <a:prstGeom prst="rect">
            <a:avLst/>
          </a:prstGeom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054FC27B-5808-2A66-37FA-24DFB02A94EE}"/>
              </a:ext>
            </a:extLst>
          </p:cNvPr>
          <p:cNvSpPr txBox="1"/>
          <p:nvPr/>
        </p:nvSpPr>
        <p:spPr>
          <a:xfrm>
            <a:off x="1219200" y="3962400"/>
            <a:ext cx="69342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altLang="ko-KR" sz="7000" b="0" i="0" u="none" strike="noStrike" spc="-200" dirty="0" err="1">
                <a:solidFill>
                  <a:srgbClr val="393939"/>
                </a:solidFill>
                <a:ea typeface="Pretendard Bold"/>
              </a:rPr>
              <a:t>FitAI</a:t>
            </a:r>
            <a:r>
              <a:rPr lang="en-US" altLang="ko-KR" sz="7000" b="0" i="0" u="none" strike="noStrike" spc="-200" dirty="0">
                <a:solidFill>
                  <a:srgbClr val="393939"/>
                </a:solidFill>
                <a:ea typeface="Pretendard Bold"/>
              </a:rPr>
              <a:t>-Pro</a:t>
            </a:r>
          </a:p>
          <a:p>
            <a:pPr lvl="0" algn="l">
              <a:lnSpc>
                <a:spcPct val="98770"/>
              </a:lnSpc>
            </a:pPr>
            <a:r>
              <a:rPr lang="en-US" altLang="ko-KR" sz="7000" b="0" i="0" u="none" strike="noStrike" spc="-200" dirty="0">
                <a:solidFill>
                  <a:srgbClr val="393939"/>
                </a:solidFill>
                <a:ea typeface="Pretendard Bold"/>
              </a:rPr>
              <a:t>Gantt-Chart</a:t>
            </a:r>
            <a:endParaRPr lang="ko-KR" sz="7000" b="0" i="0" u="none" strike="noStrike" spc="-2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8C04334F-21ED-118D-D548-2FA39521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latin typeface="Arial Unicode MS"/>
                <a:ea typeface="inherit"/>
              </a:rPr>
              <a:t>Gantt chart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57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98ABB-0413-0ACD-2009-564251A6E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D473A3-3F5C-5CD4-8940-AF5A18BE7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6EE95D72-9284-C6B4-58A5-620290636B50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www.FitAI-Pro.com/AI-Model/pose/CNN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BBADC4-4ACC-FE66-C71A-88F343250470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CNN </a:t>
            </a:r>
            <a:r>
              <a:rPr lang="ko-KR" altLang="en-US" sz="7000" b="0" i="0" u="none" strike="noStrike" spc="-100" dirty="0">
                <a:solidFill>
                  <a:srgbClr val="393939"/>
                </a:solidFill>
                <a:ea typeface="Pretendard Bold"/>
              </a:rPr>
              <a:t>운동 종목 예측 모델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9D4FF-8F88-E65D-B896-E3149F96BAA4}"/>
              </a:ext>
            </a:extLst>
          </p:cNvPr>
          <p:cNvSpPr txBox="1"/>
          <p:nvPr/>
        </p:nvSpPr>
        <p:spPr>
          <a:xfrm>
            <a:off x="5410200" y="3340100"/>
            <a:ext cx="723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CNN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의 성능 평가 각 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workout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별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(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맨몸</a:t>
            </a:r>
            <a:r>
              <a:rPr lang="ko-KR" altLang="en-US" sz="2500" dirty="0">
                <a:solidFill>
                  <a:srgbClr val="9E9E9E"/>
                </a:solidFill>
                <a:ea typeface="Pretendard Light"/>
              </a:rPr>
              <a:t> 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상세 운동 예측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)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D764087E-05B1-C858-59C4-1750EEADD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BE1D47CF-81FC-9324-BFC5-5B1001C34234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F91D615F-5680-1B95-88CD-22D5388CF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pic>
        <p:nvPicPr>
          <p:cNvPr id="10" name="그림 9" descr="텍스트, 도표, 친필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928CC3B-0948-46E8-99A9-9BB6203133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35400"/>
            <a:ext cx="9144000" cy="4572000"/>
          </a:xfrm>
          <a:prstGeom prst="rect">
            <a:avLst/>
          </a:prstGeom>
        </p:spPr>
      </p:pic>
      <p:pic>
        <p:nvPicPr>
          <p:cNvPr id="13" name="그림 12" descr="텍스트, 스크린샷, 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95269EA-5833-732F-2323-A9F87188CC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756025"/>
            <a:ext cx="7315200" cy="5486400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3AE14FA9-A164-379D-6CC9-CB4C550185AE}"/>
              </a:ext>
            </a:extLst>
          </p:cNvPr>
          <p:cNvSpPr txBox="1"/>
          <p:nvPr/>
        </p:nvSpPr>
        <p:spPr>
          <a:xfrm>
            <a:off x="10877550" y="9085262"/>
            <a:ext cx="472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altLang="ko-KR" sz="2400" b="0" i="0" u="none" strike="noStrike" dirty="0">
                <a:solidFill>
                  <a:srgbClr val="393939"/>
                </a:solidFill>
                <a:ea typeface="Pretendard Bold"/>
              </a:rPr>
              <a:t>CNN </a:t>
            </a:r>
            <a:r>
              <a:rPr lang="ko-KR" altLang="en-US" sz="2400" dirty="0">
                <a:solidFill>
                  <a:srgbClr val="393939"/>
                </a:solidFill>
                <a:ea typeface="Pretendard Bold"/>
              </a:rPr>
              <a:t>정확도</a:t>
            </a:r>
            <a:r>
              <a:rPr lang="en-US" altLang="ko-KR" sz="2400" dirty="0">
                <a:solidFill>
                  <a:srgbClr val="393939"/>
                </a:solidFill>
                <a:ea typeface="Pretendard Bold"/>
              </a:rPr>
              <a:t> 100% </a:t>
            </a:r>
            <a:r>
              <a:rPr lang="ko-KR" altLang="en-US" sz="2400" dirty="0">
                <a:solidFill>
                  <a:srgbClr val="393939"/>
                </a:solidFill>
                <a:ea typeface="Pretendard Bold"/>
              </a:rPr>
              <a:t>모델 기준 </a:t>
            </a:r>
            <a:r>
              <a:rPr lang="en-US" altLang="ko-KR" sz="2400" dirty="0">
                <a:solidFill>
                  <a:srgbClr val="393939"/>
                </a:solidFill>
                <a:ea typeface="Pretendard Bold"/>
              </a:rPr>
              <a:t>crosstab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4059650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EE92D-B826-FD76-DFB0-497289332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EF71764-3EFD-75E8-173A-A7EBE4C2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1EBB4FC6-CE86-E131-BBDC-0C3442E84FA2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www.FitAI-Pro.com/AI-Model/pose/CNN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AE43E-3C47-7DD9-793B-101BDEBA1E6B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CNN </a:t>
            </a:r>
            <a:r>
              <a:rPr lang="ko-KR" altLang="en-US" sz="7000" b="0" i="0" u="none" strike="noStrike" spc="-100" dirty="0">
                <a:solidFill>
                  <a:srgbClr val="393939"/>
                </a:solidFill>
                <a:ea typeface="Pretendard Bold"/>
              </a:rPr>
              <a:t>운동 종목 예측 모델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0524C6-CE73-73B4-2DB4-5595D7711B1C}"/>
              </a:ext>
            </a:extLst>
          </p:cNvPr>
          <p:cNvSpPr txBox="1"/>
          <p:nvPr/>
        </p:nvSpPr>
        <p:spPr>
          <a:xfrm>
            <a:off x="5410200" y="3340100"/>
            <a:ext cx="723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CNN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의 성능 평가 각 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workout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별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(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기구</a:t>
            </a:r>
            <a:r>
              <a:rPr lang="ko-KR" altLang="en-US" sz="2500" dirty="0">
                <a:solidFill>
                  <a:srgbClr val="9E9E9E"/>
                </a:solidFill>
                <a:ea typeface="Pretendard Light"/>
              </a:rPr>
              <a:t> 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상세 운동 예측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)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692C4291-A718-91A5-E470-9ECEC65DD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277870C5-4C8E-6EE5-ACDD-184E09A2425C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BBD41228-E5A5-9357-EFB3-D1A62EFA4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pic>
        <p:nvPicPr>
          <p:cNvPr id="11" name="그림 10" descr="텍스트, 라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A35F59D-60CD-955E-5AC2-469B53815A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3775075"/>
            <a:ext cx="9144000" cy="4572000"/>
          </a:xfrm>
          <a:prstGeom prst="rect">
            <a:avLst/>
          </a:prstGeom>
        </p:spPr>
      </p:pic>
      <p:pic>
        <p:nvPicPr>
          <p:cNvPr id="14" name="그림 13" descr="텍스트, 스크린샷, 직사각형, 평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634849B-B0CE-EEE5-0CAA-232D410472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400" y="3784600"/>
            <a:ext cx="7315200" cy="5486400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ED39FFBC-9ABB-25E3-6007-FBFE95C2CE02}"/>
              </a:ext>
            </a:extLst>
          </p:cNvPr>
          <p:cNvSpPr txBox="1"/>
          <p:nvPr/>
        </p:nvSpPr>
        <p:spPr>
          <a:xfrm>
            <a:off x="10877550" y="9085262"/>
            <a:ext cx="472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altLang="ko-KR" sz="2400" b="0" i="0" u="none" strike="noStrike" dirty="0">
                <a:solidFill>
                  <a:srgbClr val="393939"/>
                </a:solidFill>
                <a:ea typeface="Pretendard Bold"/>
              </a:rPr>
              <a:t>CNN </a:t>
            </a:r>
            <a:r>
              <a:rPr lang="ko-KR" altLang="en-US" sz="2400" dirty="0">
                <a:solidFill>
                  <a:srgbClr val="393939"/>
                </a:solidFill>
                <a:ea typeface="Pretendard Bold"/>
              </a:rPr>
              <a:t>정확도</a:t>
            </a:r>
            <a:r>
              <a:rPr lang="en-US" altLang="ko-KR" sz="2400" dirty="0">
                <a:solidFill>
                  <a:srgbClr val="393939"/>
                </a:solidFill>
                <a:ea typeface="Pretendard Bold"/>
              </a:rPr>
              <a:t> 14.03% </a:t>
            </a:r>
            <a:r>
              <a:rPr lang="ko-KR" altLang="en-US" sz="2400" dirty="0">
                <a:solidFill>
                  <a:srgbClr val="393939"/>
                </a:solidFill>
                <a:ea typeface="Pretendard Bold"/>
              </a:rPr>
              <a:t>모델 기준 </a:t>
            </a:r>
            <a:r>
              <a:rPr lang="en-US" altLang="ko-KR" sz="2400" dirty="0">
                <a:solidFill>
                  <a:srgbClr val="393939"/>
                </a:solidFill>
                <a:ea typeface="Pretendard Bold"/>
              </a:rPr>
              <a:t>crosstab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1662653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1EF25-6515-4628-566C-1CC3F92D1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78E7D4-DEC7-F44F-AEE7-9B72F0A8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7AEC21D5-8891-A1CC-65CF-E3F37D3F2D08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www.FitAI-Pro.com/AI-Model/pose/CNNvsML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C2CEA-544A-D97A-AAA7-510B194069F5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CNN vs ML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00432-465B-B275-BA87-06B08FF582D2}"/>
              </a:ext>
            </a:extLst>
          </p:cNvPr>
          <p:cNvSpPr txBox="1"/>
          <p:nvPr/>
        </p:nvSpPr>
        <p:spPr>
          <a:xfrm>
            <a:off x="5410200" y="3340100"/>
            <a:ext cx="723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ML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의 성능 평가 각 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workout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별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(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상세 운동 예측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)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66E3C21C-44E0-771A-0BB1-0E74CB82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6D13E83D-6B36-B16B-5BE9-864E738A5C63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D6F221B3-11F9-14AD-C654-3359F4896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2C4CCD1-19EC-B67F-F7F0-4EEA149E7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4094162"/>
            <a:ext cx="7981950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88630A6E-08E0-F520-989B-41CCC8827DBF}"/>
              </a:ext>
            </a:extLst>
          </p:cNvPr>
          <p:cNvSpPr txBox="1"/>
          <p:nvPr/>
        </p:nvSpPr>
        <p:spPr>
          <a:xfrm>
            <a:off x="533400" y="1787525"/>
            <a:ext cx="5715000" cy="340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endParaRPr lang="en-US" altLang="ko-KR" sz="2100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A1517986-7175-2AFB-F81F-03BDDA5E5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0475" y="3937000"/>
            <a:ext cx="7302500" cy="1841500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3D09DDF9-F9DF-0472-E03D-712CD70C33FF}"/>
              </a:ext>
            </a:extLst>
          </p:cNvPr>
          <p:cNvSpPr txBox="1"/>
          <p:nvPr/>
        </p:nvSpPr>
        <p:spPr>
          <a:xfrm>
            <a:off x="10328275" y="4699000"/>
            <a:ext cx="73025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altLang="en-US" sz="2100" dirty="0">
                <a:solidFill>
                  <a:srgbClr val="393939"/>
                </a:solidFill>
                <a:latin typeface="Pretendard Light"/>
                <a:ea typeface="Pretendard Light"/>
              </a:rPr>
              <a:t>관절 키 포인트를 </a:t>
            </a:r>
            <a:r>
              <a:rPr lang="en-US" altLang="ko-KR" sz="2100" dirty="0">
                <a:solidFill>
                  <a:srgbClr val="393939"/>
                </a:solidFill>
                <a:latin typeface="Pretendard Light"/>
                <a:ea typeface="Pretendard Light"/>
              </a:rPr>
              <a:t>X</a:t>
            </a:r>
            <a:r>
              <a:rPr lang="ko-KR" altLang="en-US" sz="2100" dirty="0">
                <a:solidFill>
                  <a:srgbClr val="393939"/>
                </a:solidFill>
                <a:latin typeface="Pretendard Light"/>
                <a:ea typeface="Pretendard Light"/>
              </a:rPr>
              <a:t>로 각 </a:t>
            </a:r>
            <a:r>
              <a:rPr lang="en-US" altLang="ko-KR" sz="2100" dirty="0">
                <a:solidFill>
                  <a:srgbClr val="393939"/>
                </a:solidFill>
                <a:latin typeface="Pretendard Light"/>
                <a:ea typeface="Pretendard Light"/>
              </a:rPr>
              <a:t>workout 41</a:t>
            </a:r>
            <a:r>
              <a:rPr lang="ko-KR" altLang="en-US" sz="2100" dirty="0">
                <a:solidFill>
                  <a:srgbClr val="393939"/>
                </a:solidFill>
                <a:latin typeface="Pretendard Light"/>
                <a:ea typeface="Pretendard Light"/>
              </a:rPr>
              <a:t>가지를 </a:t>
            </a:r>
            <a:r>
              <a:rPr lang="en-US" altLang="ko-KR" sz="2100" dirty="0">
                <a:solidFill>
                  <a:srgbClr val="393939"/>
                </a:solidFill>
                <a:latin typeface="Pretendard Light"/>
                <a:ea typeface="Pretendard Light"/>
              </a:rPr>
              <a:t>y</a:t>
            </a:r>
            <a:r>
              <a:rPr lang="ko-KR" altLang="en-US" sz="2100" dirty="0">
                <a:solidFill>
                  <a:srgbClr val="393939"/>
                </a:solidFill>
                <a:latin typeface="Pretendard Light"/>
                <a:ea typeface="Pretendard Light"/>
              </a:rPr>
              <a:t>로 두고 학습을 진행 하였습니다</a:t>
            </a:r>
            <a:r>
              <a:rPr lang="en-US" altLang="ko-KR" sz="2100" dirty="0">
                <a:solidFill>
                  <a:srgbClr val="393939"/>
                </a:solidFill>
                <a:latin typeface="Pretendard Light"/>
                <a:ea typeface="Pretendard Light"/>
              </a:rPr>
              <a:t>.</a:t>
            </a: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C8CD922C-DD8E-7B05-6CEF-28A336980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5575" y="4076700"/>
            <a:ext cx="2006600" cy="520700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E1F92A25-2604-F470-B36E-C5147048A140}"/>
              </a:ext>
            </a:extLst>
          </p:cNvPr>
          <p:cNvSpPr txBox="1"/>
          <p:nvPr/>
        </p:nvSpPr>
        <p:spPr>
          <a:xfrm>
            <a:off x="10731500" y="41148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400" b="0" i="0" u="none" strike="noStrike" dirty="0">
                <a:solidFill>
                  <a:srgbClr val="393939"/>
                </a:solidFill>
                <a:latin typeface="Pretendard Bold"/>
              </a:rPr>
              <a:t>ML </a:t>
            </a:r>
            <a:r>
              <a:rPr lang="ko-KR" altLang="en-US" sz="2400" b="0" i="0" u="none" strike="noStrike" dirty="0">
                <a:solidFill>
                  <a:srgbClr val="393939"/>
                </a:solidFill>
                <a:latin typeface="Pretendard Bold"/>
              </a:rPr>
              <a:t>학습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2E6548F3-75FD-0DCC-A332-0D4DD59BD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0475" y="5854700"/>
            <a:ext cx="7302500" cy="1841500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2F6FC349-5593-E4DC-9E64-A80F5B5AB384}"/>
              </a:ext>
            </a:extLst>
          </p:cNvPr>
          <p:cNvSpPr txBox="1"/>
          <p:nvPr/>
        </p:nvSpPr>
        <p:spPr>
          <a:xfrm>
            <a:off x="10315575" y="6616700"/>
            <a:ext cx="73152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altLang="en-US" sz="2100" dirty="0">
                <a:solidFill>
                  <a:srgbClr val="393939"/>
                </a:solidFill>
                <a:latin typeface="Pretendard Light"/>
              </a:rPr>
              <a:t>여러 모델의 전이 학습 및 </a:t>
            </a:r>
            <a:r>
              <a:rPr lang="en-US" altLang="ko-KR" sz="2100" dirty="0" err="1">
                <a:solidFill>
                  <a:srgbClr val="393939"/>
                </a:solidFill>
                <a:latin typeface="Pretendard Light"/>
              </a:rPr>
              <a:t>convLSTM</a:t>
            </a:r>
            <a:r>
              <a:rPr lang="ko-KR" altLang="en-US" sz="2100" dirty="0">
                <a:solidFill>
                  <a:srgbClr val="393939"/>
                </a:solidFill>
                <a:latin typeface="Pretendard Light"/>
              </a:rPr>
              <a:t>레이어를 추가 했음에도 과적합과 성능이 좋아지지 않아</a:t>
            </a:r>
            <a:r>
              <a:rPr lang="en-US" altLang="ko-KR" sz="2100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altLang="en-US" sz="2100" dirty="0" err="1">
                <a:solidFill>
                  <a:srgbClr val="393939"/>
                </a:solidFill>
                <a:latin typeface="Pretendard Light"/>
              </a:rPr>
              <a:t>머신러닝을</a:t>
            </a:r>
            <a:r>
              <a:rPr lang="ko-KR" altLang="en-US" sz="2100" dirty="0">
                <a:solidFill>
                  <a:srgbClr val="393939"/>
                </a:solidFill>
                <a:latin typeface="Pretendard Light"/>
              </a:rPr>
              <a:t> 시도해 보았습니다</a:t>
            </a:r>
            <a:endParaRPr lang="en-US" altLang="ko-KR" sz="2100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3E9612FD-B004-F2AF-7BE3-E5016A76D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5575" y="5994400"/>
            <a:ext cx="2006600" cy="520700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38A20B2C-7B29-A7D4-3364-535B0E948F28}"/>
              </a:ext>
            </a:extLst>
          </p:cNvPr>
          <p:cNvSpPr txBox="1"/>
          <p:nvPr/>
        </p:nvSpPr>
        <p:spPr>
          <a:xfrm>
            <a:off x="10426700" y="60325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400" b="0" i="0" u="none" strike="noStrike" dirty="0">
                <a:solidFill>
                  <a:srgbClr val="393939"/>
                </a:solidFill>
                <a:latin typeface="Pretendard Bold"/>
              </a:rPr>
              <a:t>ML </a:t>
            </a:r>
            <a:r>
              <a:rPr lang="ko-KR" altLang="en-US" sz="2400" dirty="0">
                <a:solidFill>
                  <a:srgbClr val="393939"/>
                </a:solidFill>
                <a:latin typeface="Pretendard Bold"/>
              </a:rPr>
              <a:t>사용 이유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8AB8A12-566A-AD9B-C06D-C4D04B8CD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0475" y="7772400"/>
            <a:ext cx="7302500" cy="1841500"/>
          </a:xfrm>
          <a:prstGeom prst="rect">
            <a:avLst/>
          </a:prstGeom>
        </p:spPr>
      </p:pic>
      <p:sp>
        <p:nvSpPr>
          <p:cNvPr id="23" name="TextBox 6">
            <a:extLst>
              <a:ext uri="{FF2B5EF4-FFF2-40B4-BE49-F238E27FC236}">
                <a16:creationId xmlns:a16="http://schemas.microsoft.com/office/drawing/2014/main" id="{9CCCABA5-D8ED-1622-B9F3-67C29762AE15}"/>
              </a:ext>
            </a:extLst>
          </p:cNvPr>
          <p:cNvSpPr txBox="1"/>
          <p:nvPr/>
        </p:nvSpPr>
        <p:spPr>
          <a:xfrm>
            <a:off x="10328275" y="8534400"/>
            <a:ext cx="7302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altLang="en-US" sz="2100" dirty="0">
                <a:solidFill>
                  <a:srgbClr val="393939"/>
                </a:solidFill>
                <a:latin typeface="Pretendard Light"/>
              </a:rPr>
              <a:t>그중 가장 성능 지표가 좋은 </a:t>
            </a:r>
            <a:r>
              <a:rPr lang="en-US" altLang="ko-KR" sz="2100" dirty="0" err="1">
                <a:solidFill>
                  <a:srgbClr val="393939"/>
                </a:solidFill>
                <a:latin typeface="Pretendard Light"/>
              </a:rPr>
              <a:t>XGBoost</a:t>
            </a:r>
            <a:r>
              <a:rPr lang="ko-KR" altLang="en-US" sz="2100" dirty="0">
                <a:solidFill>
                  <a:srgbClr val="393939"/>
                </a:solidFill>
                <a:latin typeface="Pretendard Light"/>
              </a:rPr>
              <a:t>모델로 선정하여 웹 프로젝트를 진행하게 되었습니다</a:t>
            </a:r>
            <a:endParaRPr lang="en-US" altLang="ko-KR" sz="2100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9F680193-2807-DF26-44BD-D480F3E959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5575" y="7912100"/>
            <a:ext cx="2006600" cy="520700"/>
          </a:xfrm>
          <a:prstGeom prst="rect">
            <a:avLst/>
          </a:prstGeom>
        </p:spPr>
      </p:pic>
      <p:sp>
        <p:nvSpPr>
          <p:cNvPr id="25" name="TextBox 8">
            <a:extLst>
              <a:ext uri="{FF2B5EF4-FFF2-40B4-BE49-F238E27FC236}">
                <a16:creationId xmlns:a16="http://schemas.microsoft.com/office/drawing/2014/main" id="{371358B3-4C69-58EC-2DF5-0ACEB06BE583}"/>
              </a:ext>
            </a:extLst>
          </p:cNvPr>
          <p:cNvSpPr txBox="1"/>
          <p:nvPr/>
        </p:nvSpPr>
        <p:spPr>
          <a:xfrm>
            <a:off x="10426700" y="79502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400" b="0" i="0" u="none" strike="noStrike" dirty="0">
                <a:solidFill>
                  <a:srgbClr val="393939"/>
                </a:solidFill>
                <a:latin typeface="Pretendard Bold"/>
              </a:rPr>
              <a:t>ML </a:t>
            </a:r>
            <a:r>
              <a:rPr lang="ko-KR" altLang="en-US" sz="2400" b="0" i="0" u="none" strike="noStrike" dirty="0">
                <a:solidFill>
                  <a:srgbClr val="393939"/>
                </a:solidFill>
                <a:latin typeface="Pretendard Bold"/>
              </a:rPr>
              <a:t>선정 이유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3274572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54DF7-6812-CA84-8BD1-645C13D1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C2575F4-C7A1-9774-A924-3D74D80F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4B28EFC5-9E70-D1B7-0A1E-8EF0A81AB3B6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</a:t>
            </a:r>
            <a:r>
              <a:rPr lang="en-US" altLang="ko-KR" sz="2400" dirty="0">
                <a:solidFill>
                  <a:srgbClr val="393939"/>
                </a:solidFill>
                <a:latin typeface="Pretendard Bold"/>
              </a:rPr>
              <a:t>/CNNvsML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74BF2-E9AC-1C27-95F4-F4A7B3BE9AB4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CNN vs ML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C400F-6723-0C97-DB56-CC6AB9265972}"/>
              </a:ext>
            </a:extLst>
          </p:cNvPr>
          <p:cNvSpPr txBox="1"/>
          <p:nvPr/>
        </p:nvSpPr>
        <p:spPr>
          <a:xfrm>
            <a:off x="5410200" y="3340100"/>
            <a:ext cx="723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ML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의 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LGBM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 </a:t>
            </a:r>
            <a:r>
              <a:rPr lang="ko-KR" altLang="en-US" sz="2500" dirty="0">
                <a:solidFill>
                  <a:srgbClr val="9E9E9E"/>
                </a:solidFill>
                <a:ea typeface="Pretendard Light"/>
              </a:rPr>
              <a:t>모델 </a:t>
            </a:r>
            <a:r>
              <a:rPr lang="en-US" altLang="ko-KR" sz="2500" dirty="0" err="1">
                <a:solidFill>
                  <a:srgbClr val="9E9E9E"/>
                </a:solidFill>
                <a:ea typeface="Pretendard Light"/>
              </a:rPr>
              <a:t>CrossTab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208ED1C2-74F2-B416-4980-6BC5CD1E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8F352A4B-E56C-BFCF-2DB8-26D4E60A8E77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36DD4B2F-8D3B-450D-8D67-B7B7337F5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59A7DC0C-B714-DD6A-712D-638ECCA6E980}"/>
              </a:ext>
            </a:extLst>
          </p:cNvPr>
          <p:cNvSpPr txBox="1"/>
          <p:nvPr/>
        </p:nvSpPr>
        <p:spPr>
          <a:xfrm>
            <a:off x="533400" y="1787525"/>
            <a:ext cx="5715000" cy="340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endParaRPr lang="en-US" altLang="ko-KR" sz="2100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14" name="그림 13" descr="스크린샷, 텍스트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586F4D1-D5DE-2EE5-00E7-1486576CA8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0" y="3835400"/>
            <a:ext cx="8864600" cy="570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03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289D2-65D9-A72E-139D-65D07405E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0BC155-BD8F-FAE1-D919-3E090BC9C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4D966F24-B312-6BBE-0D92-D9D2FD051743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</a:t>
            </a:r>
            <a:r>
              <a:rPr lang="en-US" altLang="ko-KR" sz="2400" dirty="0">
                <a:solidFill>
                  <a:srgbClr val="393939"/>
                </a:solidFill>
                <a:latin typeface="Pretendard Bold"/>
              </a:rPr>
              <a:t>/CNNvsML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D429BA-32E3-177B-9905-C037B45496A4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CNN vs ML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70A12-FA39-1318-8C14-0D877B168FA9}"/>
              </a:ext>
            </a:extLst>
          </p:cNvPr>
          <p:cNvSpPr txBox="1"/>
          <p:nvPr/>
        </p:nvSpPr>
        <p:spPr>
          <a:xfrm>
            <a:off x="5410200" y="3340100"/>
            <a:ext cx="723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ML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의 </a:t>
            </a:r>
            <a:r>
              <a:rPr lang="en-US" altLang="ko-KR" sz="2500" dirty="0" err="1">
                <a:solidFill>
                  <a:srgbClr val="9E9E9E"/>
                </a:solidFill>
                <a:ea typeface="Pretendard Light"/>
              </a:rPr>
              <a:t>XGBoost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 </a:t>
            </a:r>
            <a:r>
              <a:rPr lang="ko-KR" altLang="en-US" sz="2500" dirty="0">
                <a:solidFill>
                  <a:srgbClr val="9E9E9E"/>
                </a:solidFill>
                <a:ea typeface="Pretendard Light"/>
              </a:rPr>
              <a:t>모델 </a:t>
            </a:r>
            <a:r>
              <a:rPr lang="en-US" altLang="ko-KR" sz="2500" dirty="0" err="1">
                <a:solidFill>
                  <a:srgbClr val="9E9E9E"/>
                </a:solidFill>
                <a:ea typeface="Pretendard Light"/>
              </a:rPr>
              <a:t>CrossTab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FEF34E64-1E0F-0DE8-A07C-8DCBFAA4D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C04EE117-EE72-3BA7-68C3-F110C59251E9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9A69842E-AB2B-E3A8-2361-4EB5BBCFE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F53115A1-722E-4564-98B5-2686AD022A4D}"/>
              </a:ext>
            </a:extLst>
          </p:cNvPr>
          <p:cNvSpPr txBox="1"/>
          <p:nvPr/>
        </p:nvSpPr>
        <p:spPr>
          <a:xfrm>
            <a:off x="533400" y="1787525"/>
            <a:ext cx="5715000" cy="340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endParaRPr lang="en-US" altLang="ko-KR" sz="2100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11" name="그림 10" descr="텍스트, 스크린샷, 라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0AA42BF-2E66-1658-9F9A-23024FF356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99" y="3835400"/>
            <a:ext cx="8864601" cy="562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86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15B13-0EE8-9CB8-7D7E-7A9641E4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D49B95D-94AD-73EB-1B0A-BD048322B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11ABC05D-E785-69F9-A952-19B510769967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www.FitAI-Pro.com/AI-Model/pose/ML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39D89-39AB-F631-ABB4-CA13FF289D3B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ML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4A7F7-46A6-6291-B454-1BAFE724C3C5}"/>
              </a:ext>
            </a:extLst>
          </p:cNvPr>
          <p:cNvSpPr txBox="1"/>
          <p:nvPr/>
        </p:nvSpPr>
        <p:spPr>
          <a:xfrm>
            <a:off x="5410200" y="3340100"/>
            <a:ext cx="723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운동 자세를 측정하는 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ML 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모델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5C0215F2-2190-BFC8-09FE-65E3EFB31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5135E9D4-5E0E-BF1C-7510-B7B141BD47D4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97C2A64B-8B86-EB7C-6922-96DA5450D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BBF7107D-D643-4523-5619-4437B76F8E08}"/>
              </a:ext>
            </a:extLst>
          </p:cNvPr>
          <p:cNvSpPr txBox="1"/>
          <p:nvPr/>
        </p:nvSpPr>
        <p:spPr>
          <a:xfrm>
            <a:off x="533400" y="1787525"/>
            <a:ext cx="5715000" cy="340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endParaRPr lang="en-US" altLang="ko-KR" sz="2100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18E5661-1D70-B0CA-FF92-908B31375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237" y="3835400"/>
            <a:ext cx="132302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573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20A21-5D71-A39A-FAFB-E8CC88CF3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2B959D-A59B-D51F-0602-C01810DC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0C0FB800-BE64-AF89-8010-8D36DB60DB54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www.FitAI-Pro.com/AI-Model/pose/</a:t>
            </a:r>
            <a:r>
              <a:rPr lang="en-US" altLang="ko-KR" sz="2400" dirty="0">
                <a:solidFill>
                  <a:srgbClr val="393939"/>
                </a:solidFill>
                <a:latin typeface="Pretendard Bold"/>
              </a:rPr>
              <a:t>ML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8D773-36FA-0943-A68D-48606AF094C5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ML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23B99-7E7B-4C29-2F33-780905F9AEF9}"/>
              </a:ext>
            </a:extLst>
          </p:cNvPr>
          <p:cNvSpPr txBox="1"/>
          <p:nvPr/>
        </p:nvSpPr>
        <p:spPr>
          <a:xfrm>
            <a:off x="5410200" y="3340100"/>
            <a:ext cx="723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운동 자세를 측정하는 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ML 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모델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90BB13AB-CADC-AE03-788C-A5D5C95AD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9A8463FA-4551-9061-974F-F0A311D04056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C08EC7A1-A175-52C9-4CB1-B185B362C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72C9DE72-B8CC-B053-250C-611A84643181}"/>
              </a:ext>
            </a:extLst>
          </p:cNvPr>
          <p:cNvSpPr txBox="1"/>
          <p:nvPr/>
        </p:nvSpPr>
        <p:spPr>
          <a:xfrm>
            <a:off x="533400" y="1787525"/>
            <a:ext cx="5715000" cy="340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endParaRPr lang="en-US" altLang="ko-KR" sz="2100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67840BE-B7F3-6C31-F24A-23922031D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237" y="3825875"/>
            <a:ext cx="132302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358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5796A-6263-FE02-5912-2BC15284D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5B33920-5999-2535-1E1D-2A32E136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3BD2C46A-0A9D-9ABC-9E14-35DEA70D412D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www.FitAI-Pro.com/AI-Model/pose/ML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1C9AF-5CA6-77DF-3AEC-1E5A5449FA9C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ML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7DFB1-5937-6621-B386-B3B882E16A31}"/>
              </a:ext>
            </a:extLst>
          </p:cNvPr>
          <p:cNvSpPr txBox="1"/>
          <p:nvPr/>
        </p:nvSpPr>
        <p:spPr>
          <a:xfrm>
            <a:off x="5410200" y="3340100"/>
            <a:ext cx="723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운동 자세를 측정하는 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ML 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모델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2112D352-106B-9921-D88A-AC9C4829C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1021F9FF-2CEB-CEE1-957B-D82F071A507B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7E8979DA-FC6A-78DF-F8C9-929A3CCC3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819A5E96-CB7C-F46E-8685-13B5C882E10B}"/>
              </a:ext>
            </a:extLst>
          </p:cNvPr>
          <p:cNvSpPr txBox="1"/>
          <p:nvPr/>
        </p:nvSpPr>
        <p:spPr>
          <a:xfrm>
            <a:off x="533400" y="1787525"/>
            <a:ext cx="5715000" cy="340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endParaRPr lang="en-US" altLang="ko-KR" sz="2100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7C76A40-885C-5539-EB51-49167480C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237" y="3825875"/>
            <a:ext cx="132302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091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24CD-D696-3932-75BB-8742887FC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ABAA733-B41E-5F5F-F3A1-EDE418C9F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4B9821FB-3742-DF45-22F1-4A4C1F980B50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www.FitAI-Pro.com/AI-Model/pose/ML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DC65F-8B76-6B53-D2D0-BB403397C141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ML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5FB8C-3DA8-207E-24E1-1C5B5737F4C4}"/>
              </a:ext>
            </a:extLst>
          </p:cNvPr>
          <p:cNvSpPr txBox="1"/>
          <p:nvPr/>
        </p:nvSpPr>
        <p:spPr>
          <a:xfrm>
            <a:off x="5410200" y="3340100"/>
            <a:ext cx="723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운동 자세를 측정하는 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ML 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모델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BEFC2597-16CC-A8AD-F3AC-9BCE72C87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197C997E-01BE-68F0-906D-C33924346560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05D6A31A-AC49-8661-4F69-46FD9805A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9DC5BE6E-06C8-9158-E2A7-E3CF71191D04}"/>
              </a:ext>
            </a:extLst>
          </p:cNvPr>
          <p:cNvSpPr txBox="1"/>
          <p:nvPr/>
        </p:nvSpPr>
        <p:spPr>
          <a:xfrm>
            <a:off x="533400" y="1787525"/>
            <a:ext cx="5715000" cy="340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endParaRPr lang="en-US" altLang="ko-KR" sz="2100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635542A-3B1C-BA49-5D82-340CFAAE1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37" y="3730625"/>
            <a:ext cx="132302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774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altLang="en-US" sz="7000" b="0" i="0" u="none" strike="noStrike" spc="-100" dirty="0">
                <a:solidFill>
                  <a:srgbClr val="393939"/>
                </a:solidFill>
                <a:ea typeface="Pretendard Bold"/>
              </a:rPr>
              <a:t>전체적인 프로세스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562600" y="3340100"/>
            <a:ext cx="7010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위 제목과 맞게 적어주세요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6959600"/>
            <a:ext cx="3771900" cy="191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900" y="6959600"/>
            <a:ext cx="3771900" cy="191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900" y="6959600"/>
            <a:ext cx="3771900" cy="191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6959600"/>
            <a:ext cx="3771900" cy="1917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98600" y="7391400"/>
            <a:ext cx="34798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업무를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실행하기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전</a:t>
            </a:r>
          </a:p>
          <a:p>
            <a:pPr lvl="0" algn="ctr">
              <a:lnSpc>
                <a:spcPct val="100429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준비해야할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부분에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관해</a:t>
            </a:r>
          </a:p>
          <a:p>
            <a:pPr lvl="0" algn="ctr">
              <a:lnSpc>
                <a:spcPct val="100429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내용을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입력해주세요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2900" y="7391400"/>
            <a:ext cx="34798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업무와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관련된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조사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방법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,</a:t>
            </a:r>
          </a:p>
          <a:p>
            <a:pPr lvl="0" algn="ctr">
              <a:lnSpc>
                <a:spcPct val="100429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참조사항에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대하여</a:t>
            </a:r>
          </a:p>
          <a:p>
            <a:pPr lvl="0" algn="ctr">
              <a:lnSpc>
                <a:spcPct val="100429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내용을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입력해주세요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72600" y="7391400"/>
            <a:ext cx="34798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본격적으로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실행해야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할</a:t>
            </a:r>
          </a:p>
          <a:p>
            <a:pPr lvl="0" algn="ctr">
              <a:lnSpc>
                <a:spcPct val="100429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업무에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대하여</a:t>
            </a:r>
          </a:p>
          <a:p>
            <a:pPr lvl="0" algn="ctr">
              <a:lnSpc>
                <a:spcPct val="100429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내용을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입력해주세요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84200" y="7391400"/>
            <a:ext cx="34798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업무를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마친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후</a:t>
            </a:r>
          </a:p>
          <a:p>
            <a:pPr lvl="0" algn="ctr">
              <a:lnSpc>
                <a:spcPct val="100429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보고해야할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내용에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관해</a:t>
            </a:r>
          </a:p>
          <a:p>
            <a:pPr lvl="0" algn="ctr">
              <a:lnSpc>
                <a:spcPct val="100429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내용을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입력해주세요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5880100"/>
            <a:ext cx="3771900" cy="977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90700" y="6032500"/>
            <a:ext cx="1358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3300" b="0" i="0" u="none" strike="noStrike">
                <a:solidFill>
                  <a:srgbClr val="FFFFFF"/>
                </a:solidFill>
                <a:latin typeface="Pretendard Bold"/>
              </a:rPr>
              <a:t>Step.1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63900" y="6032500"/>
            <a:ext cx="1358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3300" b="0" i="0" u="none" strike="noStrike" dirty="0">
                <a:solidFill>
                  <a:srgbClr val="FFFFFF"/>
                </a:solidFill>
                <a:ea typeface="Pretendard Bold"/>
              </a:rPr>
              <a:t>준</a:t>
            </a:r>
            <a:r>
              <a:rPr lang="en-US" sz="3300" b="0" i="0" u="none" strike="noStrike" dirty="0">
                <a:solidFill>
                  <a:srgbClr val="FFFFFF"/>
                </a:solidFill>
                <a:latin typeface="Pretendard Bold"/>
              </a:rPr>
              <a:t>  </a:t>
            </a:r>
            <a:r>
              <a:rPr lang="ko-KR" sz="3300" b="0" i="0" u="none" strike="noStrike" dirty="0">
                <a:solidFill>
                  <a:srgbClr val="FFFFFF"/>
                </a:solidFill>
                <a:ea typeface="Pretendard Bold"/>
              </a:rPr>
              <a:t>비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900" y="5880100"/>
            <a:ext cx="3771900" cy="977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727700" y="6032500"/>
            <a:ext cx="1485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3300" b="0" i="0" u="none" strike="noStrike">
                <a:solidFill>
                  <a:srgbClr val="FFFFFF"/>
                </a:solidFill>
                <a:latin typeface="Pretendard Bold"/>
              </a:rPr>
              <a:t>Step.2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27900" y="6032500"/>
            <a:ext cx="1104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3300" b="0" i="0" u="none" strike="noStrike" dirty="0">
                <a:solidFill>
                  <a:srgbClr val="FFFFFF"/>
                </a:solidFill>
                <a:ea typeface="Pretendard Bold"/>
              </a:rPr>
              <a:t>조</a:t>
            </a:r>
            <a:r>
              <a:rPr lang="en-US" sz="3300" b="0" i="0" u="none" strike="noStrike" dirty="0">
                <a:solidFill>
                  <a:srgbClr val="FFFFFF"/>
                </a:solidFill>
                <a:latin typeface="Pretendard Bold"/>
              </a:rPr>
              <a:t>  </a:t>
            </a:r>
            <a:r>
              <a:rPr lang="ko-KR" sz="3300" b="0" i="0" u="none" strike="noStrike" dirty="0">
                <a:solidFill>
                  <a:srgbClr val="FFFFFF"/>
                </a:solidFill>
                <a:ea typeface="Pretendard Bold"/>
              </a:rPr>
              <a:t>사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00" y="5880100"/>
            <a:ext cx="3771900" cy="977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664700" y="6032500"/>
            <a:ext cx="1485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3300" b="0" i="0" u="none" strike="noStrike">
                <a:solidFill>
                  <a:srgbClr val="FFFFFF"/>
                </a:solidFill>
                <a:latin typeface="Pretendard Bold"/>
              </a:rPr>
              <a:t>Step.3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50600" y="6032500"/>
            <a:ext cx="1358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3300" b="0" i="0" u="none" strike="noStrike" dirty="0">
                <a:solidFill>
                  <a:srgbClr val="FFFFFF"/>
                </a:solidFill>
                <a:ea typeface="Pretendard Bold"/>
              </a:rPr>
              <a:t>실</a:t>
            </a:r>
            <a:r>
              <a:rPr lang="en-US" sz="3300" b="0" i="0" u="none" strike="noStrike" dirty="0">
                <a:solidFill>
                  <a:srgbClr val="FFFFFF"/>
                </a:solidFill>
                <a:latin typeface="Pretendard Bold"/>
              </a:rPr>
              <a:t>  </a:t>
            </a:r>
            <a:r>
              <a:rPr lang="ko-KR" sz="3300" b="0" i="0" u="none" strike="noStrike" dirty="0">
                <a:solidFill>
                  <a:srgbClr val="FFFFFF"/>
                </a:solidFill>
                <a:ea typeface="Pretendard Bold"/>
              </a:rPr>
              <a:t>행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9900" y="5880100"/>
            <a:ext cx="3771900" cy="9779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3614400" y="6032500"/>
            <a:ext cx="14732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3300" b="0" i="0" u="none" strike="noStrike">
                <a:solidFill>
                  <a:srgbClr val="FFFFFF"/>
                </a:solidFill>
                <a:latin typeface="Pretendard Bold"/>
              </a:rPr>
              <a:t>Step.4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074900" y="6032500"/>
            <a:ext cx="1358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3300" b="0" i="0" u="none" strike="noStrike" dirty="0">
                <a:solidFill>
                  <a:srgbClr val="FFFFFF"/>
                </a:solidFill>
                <a:ea typeface="Pretendard Bold"/>
              </a:rPr>
              <a:t>보</a:t>
            </a:r>
            <a:r>
              <a:rPr lang="en-US" sz="3300" b="0" i="0" u="none" strike="noStrike" dirty="0">
                <a:solidFill>
                  <a:srgbClr val="FFFFFF"/>
                </a:solidFill>
                <a:latin typeface="Pretendard Bold"/>
              </a:rPr>
              <a:t>  </a:t>
            </a:r>
            <a:r>
              <a:rPr lang="ko-KR" sz="3300" b="0" i="0" u="none" strike="noStrike" dirty="0">
                <a:solidFill>
                  <a:srgbClr val="FFFFFF"/>
                </a:solidFill>
                <a:ea typeface="Pretendard Bold"/>
              </a:rPr>
              <a:t>고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9200" y="4203700"/>
            <a:ext cx="1485900" cy="1422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5900" y="4203700"/>
            <a:ext cx="1485900" cy="1422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2900" y="4203700"/>
            <a:ext cx="1485900" cy="1422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0" y="4203700"/>
            <a:ext cx="1485900" cy="1422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400" y="4356100"/>
            <a:ext cx="1181100" cy="1181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01800" y="4305300"/>
            <a:ext cx="1231900" cy="1231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0200" y="4267200"/>
            <a:ext cx="1270000" cy="1270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9700" y="4356100"/>
            <a:ext cx="1104900" cy="1104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4000" y="4737100"/>
            <a:ext cx="2286000" cy="431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3700" y="4737100"/>
            <a:ext cx="2286000" cy="431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63400" y="4737100"/>
            <a:ext cx="2286000" cy="431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Part.02</a:t>
            </a: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5F2CECE7-FA7F-7C83-AA66-C2675B68ECCC}"/>
              </a:ext>
            </a:extLst>
          </p:cNvPr>
          <p:cNvSpPr txBox="1"/>
          <p:nvPr/>
        </p:nvSpPr>
        <p:spPr>
          <a:xfrm>
            <a:off x="1676400" y="774700"/>
            <a:ext cx="1371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www.FitAI-Pro.com/data_preprocessing/pose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429500"/>
            <a:ext cx="17208500" cy="2374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4432300"/>
            <a:ext cx="3771900" cy="4800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051300" y="2057400"/>
            <a:ext cx="10185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7000" b="0" i="0" u="none" strike="noStrike" spc="-100">
                <a:solidFill>
                  <a:srgbClr val="393939"/>
                </a:solidFill>
                <a:ea typeface="Pretendard Bold"/>
              </a:rPr>
              <a:t>담당자를</a:t>
            </a:r>
            <a:r>
              <a:rPr lang="en-US" sz="7000" b="0" i="0" u="none" strike="noStrike" spc="-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7000" b="0" i="0" u="none" strike="noStrike" spc="-100">
                <a:solidFill>
                  <a:srgbClr val="393939"/>
                </a:solidFill>
                <a:ea typeface="Pretendard Bold"/>
              </a:rPr>
              <a:t>소개합니다</a:t>
            </a:r>
            <a:r>
              <a:rPr lang="en-US" sz="7000" b="0" i="0" u="none" strike="noStrike" spc="-100">
                <a:solidFill>
                  <a:srgbClr val="393939"/>
                </a:solidFill>
                <a:latin typeface="Pretendard Bold"/>
              </a:rPr>
              <a:t>!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00" y="4432300"/>
            <a:ext cx="3771900" cy="4800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7800" y="4432300"/>
            <a:ext cx="3771900" cy="4800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7100" y="4660900"/>
            <a:ext cx="2184400" cy="218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7100" y="4660900"/>
            <a:ext cx="2184400" cy="218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3100" y="4660900"/>
            <a:ext cx="2184400" cy="2184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>
                <a:solidFill>
                  <a:srgbClr val="393939"/>
                </a:solidFill>
                <a:latin typeface="Pretendard Bold"/>
              </a:rPr>
              <a:t>Part.01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4600" y="7708900"/>
            <a:ext cx="34798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070"/>
              </a:lnSpc>
            </a:pP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해당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업무를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맡고있는</a:t>
            </a:r>
          </a:p>
          <a:p>
            <a:pPr lvl="0" algn="ctr">
              <a:lnSpc>
                <a:spcPct val="107070"/>
              </a:lnSpc>
            </a:pP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담당자에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대한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소개를</a:t>
            </a:r>
          </a:p>
          <a:p>
            <a:pPr lvl="0" algn="ctr">
              <a:lnSpc>
                <a:spcPct val="107070"/>
              </a:lnSpc>
            </a:pP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간략하게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입력해주세요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00" y="4178300"/>
            <a:ext cx="1358900" cy="520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514600" y="4216400"/>
            <a:ext cx="1181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400" b="0" i="0" u="none" strike="noStrike" spc="10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2400" b="0" i="0" u="none" strike="noStrike" spc="100">
                <a:solidFill>
                  <a:srgbClr val="393939"/>
                </a:solidFill>
                <a:ea typeface="Pretendard Bold"/>
              </a:rPr>
              <a:t>영업부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9200" y="3251200"/>
            <a:ext cx="82296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298700" y="6883400"/>
            <a:ext cx="14224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3800" b="0" i="0" u="none" strike="noStrike" spc="100">
                <a:solidFill>
                  <a:srgbClr val="393939"/>
                </a:solidFill>
                <a:ea typeface="Pretendard Bold"/>
              </a:rPr>
              <a:t>김대리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18600" y="7708900"/>
            <a:ext cx="34798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070"/>
              </a:lnSpc>
            </a:pP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해당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업무를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맡고있는</a:t>
            </a:r>
          </a:p>
          <a:p>
            <a:pPr lvl="0" algn="ctr">
              <a:lnSpc>
                <a:spcPct val="107070"/>
              </a:lnSpc>
            </a:pP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담당자에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대한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소개를</a:t>
            </a:r>
          </a:p>
          <a:p>
            <a:pPr lvl="0" algn="ctr">
              <a:lnSpc>
                <a:spcPct val="107070"/>
              </a:lnSpc>
            </a:pP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간략하게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입력해주세요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.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3500" y="4216400"/>
            <a:ext cx="1358900" cy="520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375900" y="4254500"/>
            <a:ext cx="1181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400" b="0" i="0" u="none" strike="noStrike" spc="10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2400" b="0" i="0" u="none" strike="noStrike" spc="100">
                <a:solidFill>
                  <a:srgbClr val="393939"/>
                </a:solidFill>
                <a:ea typeface="Pretendard Bold"/>
              </a:rPr>
              <a:t>개발부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20300" y="6883400"/>
            <a:ext cx="17653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3800" b="0" i="0" u="none" strike="noStrike" spc="100">
                <a:solidFill>
                  <a:srgbClr val="393939"/>
                </a:solidFill>
                <a:ea typeface="Pretendard Bold"/>
              </a:rPr>
              <a:t>이팀장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017500" y="7708900"/>
            <a:ext cx="34798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070"/>
              </a:lnSpc>
            </a:pP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해당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업무를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맡고있는</a:t>
            </a:r>
          </a:p>
          <a:p>
            <a:pPr lvl="0" algn="ctr">
              <a:lnSpc>
                <a:spcPct val="107070"/>
              </a:lnSpc>
            </a:pP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담당자에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대한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소개를</a:t>
            </a:r>
          </a:p>
          <a:p>
            <a:pPr lvl="0" algn="ctr">
              <a:lnSpc>
                <a:spcPct val="107070"/>
              </a:lnSpc>
            </a:pP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간략하게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입력해주세요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.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35100" y="4216400"/>
            <a:ext cx="1358900" cy="520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4274800" y="4254500"/>
            <a:ext cx="1079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400" b="0" i="0" u="none" strike="noStrike" spc="10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2400" b="0" i="0" u="none" strike="noStrike" spc="100">
                <a:solidFill>
                  <a:srgbClr val="393939"/>
                </a:solidFill>
                <a:ea typeface="Pretendard Bold"/>
              </a:rPr>
              <a:t>사업부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982700" y="6883400"/>
            <a:ext cx="14224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3800" b="0" i="0" u="none" strike="noStrike" spc="100">
                <a:solidFill>
                  <a:srgbClr val="393939"/>
                </a:solidFill>
                <a:ea typeface="Pretendard Bold"/>
              </a:rPr>
              <a:t>강주임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765800" y="3340100"/>
            <a:ext cx="675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위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제목과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관련한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간단한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설명을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입력해주세요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1367B-FDF8-E435-203E-A1F2D4902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5E41EA-53B4-8B5C-DECF-8A5668AE4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20CBF4B-23BB-4940-1D32-94E3F6750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1625600"/>
            <a:ext cx="10350500" cy="2501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44B9936-8E6E-1570-F566-A082D0884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95500"/>
            <a:ext cx="1524000" cy="152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ED1B9E3-43A3-47A0-36AB-EF9C2BE06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407400" y="2895600"/>
            <a:ext cx="16383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9CBB77E0-337C-C811-724C-2DCF81EC8C08}"/>
              </a:ext>
            </a:extLst>
          </p:cNvPr>
          <p:cNvSpPr txBox="1"/>
          <p:nvPr/>
        </p:nvSpPr>
        <p:spPr>
          <a:xfrm>
            <a:off x="9652000" y="2705100"/>
            <a:ext cx="73025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많은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분량의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텍스트를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넣고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싶을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때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활용하는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페이지입니다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08729"/>
              </a:lnSpc>
            </a:pP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문단을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나누어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배치하기에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용이합니다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.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사용된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폰트는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 err="1">
                <a:solidFill>
                  <a:srgbClr val="393939"/>
                </a:solidFill>
                <a:ea typeface="Pretendard Light"/>
              </a:rPr>
              <a:t>프리텐다드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LIGHT,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크기는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21pt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입니다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.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2A7905E-24DD-05F3-B893-B8CBAC53D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9300" y="2082800"/>
            <a:ext cx="2006600" cy="520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9CD38EE-6BAC-E39C-4315-4CFCB12EF342}"/>
              </a:ext>
            </a:extLst>
          </p:cNvPr>
          <p:cNvSpPr txBox="1"/>
          <p:nvPr/>
        </p:nvSpPr>
        <p:spPr>
          <a:xfrm>
            <a:off x="9842500" y="21209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400" b="0" i="0" u="none" strike="noStrike" dirty="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2400" b="0" i="0" u="none" strike="noStrike" dirty="0">
                <a:solidFill>
                  <a:srgbClr val="393939"/>
                </a:solidFill>
                <a:ea typeface="Pretendard Bold"/>
              </a:rPr>
              <a:t>키워드</a:t>
            </a:r>
            <a:r>
              <a:rPr lang="en-US" sz="2400" b="0" i="0" u="none" strike="noStrike" dirty="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400" b="0" i="0" u="none" strike="noStrike" dirty="0">
                <a:solidFill>
                  <a:srgbClr val="393939"/>
                </a:solidFill>
                <a:ea typeface="Pretendard Bold"/>
              </a:rPr>
              <a:t>입력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523A15B-FD43-4C9E-7FC2-345E9DE0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4279900"/>
            <a:ext cx="10350500" cy="2501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B9BEA48-A9B7-3D6E-18C5-6B0B9B0C6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749800"/>
            <a:ext cx="1524000" cy="1524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93A6CB9-1C90-14C7-7231-4B0269A83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407400" y="5537200"/>
            <a:ext cx="16383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0721222-710B-F642-1C92-B4C3A60FAD4B}"/>
              </a:ext>
            </a:extLst>
          </p:cNvPr>
          <p:cNvSpPr txBox="1"/>
          <p:nvPr/>
        </p:nvSpPr>
        <p:spPr>
          <a:xfrm>
            <a:off x="9652000" y="5359400"/>
            <a:ext cx="73025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설명하고자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하는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내용과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관련한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아이콘을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넣어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직관적으로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보여줍니다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.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왼쪽에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요소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탭에서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 err="1">
                <a:solidFill>
                  <a:srgbClr val="393939"/>
                </a:solidFill>
                <a:ea typeface="Pretendard Light"/>
              </a:rPr>
              <a:t>찾고싶은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요소를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검색해보세요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08729"/>
              </a:lnSpc>
            </a:pP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사용된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폰트는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 dirty="0" err="1">
                <a:solidFill>
                  <a:srgbClr val="393939"/>
                </a:solidFill>
                <a:ea typeface="Pretendard Light"/>
              </a:rPr>
              <a:t>프리텐다드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LIGHT, 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크기는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 21pt</a:t>
            </a:r>
            <a:r>
              <a:rPr lang="ko-KR" sz="2100" b="0" i="0" u="none" strike="noStrike" dirty="0">
                <a:solidFill>
                  <a:srgbClr val="393939"/>
                </a:solidFill>
                <a:ea typeface="Pretendard Light"/>
              </a:rPr>
              <a:t>입니다</a:t>
            </a:r>
            <a:r>
              <a:rPr lang="en-US" sz="2100" b="0" i="0" u="none" strike="noStrike" dirty="0">
                <a:solidFill>
                  <a:srgbClr val="393939"/>
                </a:solidFill>
                <a:latin typeface="Pretendard Light"/>
              </a:rPr>
              <a:t>.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69D6A08E-6783-16A1-6A12-E4C37043D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9300" y="4724400"/>
            <a:ext cx="2006600" cy="520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9B2BCFF7-13B1-919E-AFB2-CC9CEC37E469}"/>
              </a:ext>
            </a:extLst>
          </p:cNvPr>
          <p:cNvSpPr txBox="1"/>
          <p:nvPr/>
        </p:nvSpPr>
        <p:spPr>
          <a:xfrm>
            <a:off x="9842500" y="47752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400" b="0" i="0" u="none" strike="noStrike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2400" b="0" i="0" u="none" strike="noStrike">
                <a:solidFill>
                  <a:srgbClr val="393939"/>
                </a:solidFill>
                <a:ea typeface="Pretendard Bold"/>
              </a:rPr>
              <a:t>키워드</a:t>
            </a:r>
            <a:r>
              <a:rPr lang="en-US" sz="24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393939"/>
                </a:solidFill>
                <a:ea typeface="Pretendard Bold"/>
              </a:rPr>
              <a:t>입력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FB2D06F7-4C3C-E8F9-37BD-D7068AC4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6934200"/>
            <a:ext cx="10350500" cy="25019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6E39F263-EB48-EA69-0B24-73E237C07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600" y="7416800"/>
            <a:ext cx="1524000" cy="15240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494D5B31-7CC3-83E2-8952-DB3A0BAF9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432800" y="8204200"/>
            <a:ext cx="1638300" cy="12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914666F7-18F5-C930-D06C-AEAD320E110E}"/>
              </a:ext>
            </a:extLst>
          </p:cNvPr>
          <p:cNvSpPr txBox="1"/>
          <p:nvPr/>
        </p:nvSpPr>
        <p:spPr>
          <a:xfrm>
            <a:off x="9677400" y="7988300"/>
            <a:ext cx="73025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sz="2100" b="0" i="0" u="none" strike="noStrike">
                <a:solidFill>
                  <a:srgbClr val="393939"/>
                </a:solidFill>
                <a:ea typeface="Pretendard Light"/>
              </a:rPr>
              <a:t>설명하고자</a:t>
            </a:r>
            <a:r>
              <a:rPr lang="en-US" sz="21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Pretendard Light"/>
              </a:rPr>
              <a:t>하는</a:t>
            </a:r>
            <a:r>
              <a:rPr lang="en-US" sz="21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Pretendard Light"/>
              </a:rPr>
              <a:t>내용과</a:t>
            </a:r>
            <a:r>
              <a:rPr lang="en-US" sz="21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Pretendard Light"/>
              </a:rPr>
              <a:t>관련한</a:t>
            </a:r>
            <a:r>
              <a:rPr lang="en-US" sz="21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Pretendard Light"/>
              </a:rPr>
              <a:t>아이콘을</a:t>
            </a:r>
            <a:r>
              <a:rPr lang="en-US" sz="21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Pretendard Light"/>
              </a:rPr>
              <a:t>넣어</a:t>
            </a:r>
            <a:r>
              <a:rPr lang="en-US" sz="21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Pretendard Light"/>
              </a:rPr>
              <a:t>직관적으로</a:t>
            </a:r>
            <a:r>
              <a:rPr lang="en-US" sz="21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Pretendard Light"/>
              </a:rPr>
              <a:t>보여줍니다</a:t>
            </a:r>
            <a:r>
              <a:rPr lang="en-US" sz="2100" b="0" i="0" u="none" strike="noStrike">
                <a:solidFill>
                  <a:srgbClr val="393939"/>
                </a:solidFill>
                <a:latin typeface="Pretendard Light"/>
              </a:rPr>
              <a:t>. </a:t>
            </a:r>
            <a:r>
              <a:rPr lang="ko-KR" sz="2100" b="0" i="0" u="none" strike="noStrike">
                <a:solidFill>
                  <a:srgbClr val="393939"/>
                </a:solidFill>
                <a:ea typeface="Pretendard Light"/>
              </a:rPr>
              <a:t>왼쪽에</a:t>
            </a:r>
            <a:r>
              <a:rPr lang="en-US" sz="21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Pretendard Light"/>
              </a:rPr>
              <a:t>요소</a:t>
            </a:r>
            <a:r>
              <a:rPr lang="en-US" sz="21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Pretendard Light"/>
              </a:rPr>
              <a:t>탭에서</a:t>
            </a:r>
            <a:r>
              <a:rPr lang="en-US" sz="21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Pretendard Light"/>
              </a:rPr>
              <a:t>찾고싶은</a:t>
            </a:r>
            <a:r>
              <a:rPr lang="en-US" sz="21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Pretendard Light"/>
              </a:rPr>
              <a:t>요소를</a:t>
            </a:r>
            <a:r>
              <a:rPr lang="en-US" sz="21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Pretendard Light"/>
              </a:rPr>
              <a:t>검색해보세요</a:t>
            </a:r>
            <a:r>
              <a:rPr lang="en-US" sz="2100" b="0" i="0" u="none" strike="noStrike">
                <a:solidFill>
                  <a:srgbClr val="393939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08729"/>
              </a:lnSpc>
            </a:pPr>
            <a:r>
              <a:rPr lang="ko-KR" sz="2100" b="0" i="0" u="none" strike="noStrike">
                <a:solidFill>
                  <a:srgbClr val="393939"/>
                </a:solidFill>
                <a:ea typeface="Pretendard Light"/>
              </a:rPr>
              <a:t>사용된</a:t>
            </a:r>
            <a:r>
              <a:rPr lang="en-US" sz="21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Pretendard Light"/>
              </a:rPr>
              <a:t>폰트는</a:t>
            </a:r>
            <a:r>
              <a:rPr lang="en-US" sz="21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Pretendard Light"/>
              </a:rPr>
              <a:t>프리텐다드</a:t>
            </a:r>
            <a:r>
              <a:rPr lang="en-US" sz="2100" b="0" i="0" u="none" strike="noStrike">
                <a:solidFill>
                  <a:srgbClr val="393939"/>
                </a:solidFill>
                <a:latin typeface="Pretendard Light"/>
              </a:rPr>
              <a:t> LIGHT, </a:t>
            </a:r>
            <a:r>
              <a:rPr lang="ko-KR" sz="2100" b="0" i="0" u="none" strike="noStrike">
                <a:solidFill>
                  <a:srgbClr val="393939"/>
                </a:solidFill>
                <a:ea typeface="Pretendard Light"/>
              </a:rPr>
              <a:t>크기는</a:t>
            </a:r>
            <a:r>
              <a:rPr lang="en-US" sz="2100" b="0" i="0" u="none" strike="noStrike">
                <a:solidFill>
                  <a:srgbClr val="393939"/>
                </a:solidFill>
                <a:latin typeface="Pretendard Light"/>
              </a:rPr>
              <a:t> 21pt</a:t>
            </a:r>
            <a:r>
              <a:rPr lang="ko-KR" sz="2100" b="0" i="0" u="none" strike="noStrike">
                <a:solidFill>
                  <a:srgbClr val="393939"/>
                </a:solidFill>
                <a:ea typeface="Pretendard Light"/>
              </a:rPr>
              <a:t>입니다</a:t>
            </a:r>
            <a:r>
              <a:rPr lang="en-US" sz="2100" b="0" i="0" u="none" strike="noStrike">
                <a:solidFill>
                  <a:srgbClr val="393939"/>
                </a:solidFill>
                <a:latin typeface="Pretendard Light"/>
              </a:rPr>
              <a:t>.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8DAEF3F4-6657-C550-FD4D-5BC648472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0" y="7366000"/>
            <a:ext cx="2006600" cy="5207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64FB2EEC-2638-7B96-8D0B-0E6101672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300" y="7683500"/>
            <a:ext cx="990600" cy="990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1F6374FC-B927-0C1D-5986-ABB9C8835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3800" y="2501900"/>
            <a:ext cx="1079500" cy="7366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6A4AC8B3-1F08-7510-4643-50CE616D84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0800" y="5041900"/>
            <a:ext cx="800100" cy="8001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AF4FE7AF-F18C-0955-1AA5-AEAB5105C5DB}"/>
              </a:ext>
            </a:extLst>
          </p:cNvPr>
          <p:cNvSpPr txBox="1"/>
          <p:nvPr/>
        </p:nvSpPr>
        <p:spPr>
          <a:xfrm>
            <a:off x="9867900" y="7404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400" b="0" i="0" u="none" strike="noStrike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2400" b="0" i="0" u="none" strike="noStrike">
                <a:solidFill>
                  <a:srgbClr val="393939"/>
                </a:solidFill>
                <a:ea typeface="Pretendard Bold"/>
              </a:rPr>
              <a:t>키워드</a:t>
            </a:r>
            <a:r>
              <a:rPr lang="en-US" sz="24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393939"/>
                </a:solidFill>
                <a:ea typeface="Pretendard Bold"/>
              </a:rPr>
              <a:t>입력</a:t>
            </a: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2F0EBE9A-FF28-626F-DF77-1DEFDB1346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7000" y="5435600"/>
            <a:ext cx="5105400" cy="127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F9FB5ADF-D0FA-0BD8-4E64-0A067473E57D}"/>
              </a:ext>
            </a:extLst>
          </p:cNvPr>
          <p:cNvSpPr txBox="1"/>
          <p:nvPr/>
        </p:nvSpPr>
        <p:spPr>
          <a:xfrm>
            <a:off x="1397000" y="3086100"/>
            <a:ext cx="69342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altLang="ko-KR" sz="7000" spc="-100" dirty="0">
                <a:solidFill>
                  <a:srgbClr val="393939"/>
                </a:solidFill>
                <a:ea typeface="Pretendard Bold"/>
              </a:rPr>
              <a:t>sample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C68B7834-0386-02DE-F529-E23A650309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7000" y="2616200"/>
            <a:ext cx="1308100" cy="520700"/>
          </a:xfrm>
          <a:prstGeom prst="rect">
            <a:avLst/>
          </a:prstGeom>
        </p:spPr>
      </p:pic>
      <p:sp>
        <p:nvSpPr>
          <p:cNvPr id="27" name="TextBox 27">
            <a:extLst>
              <a:ext uri="{FF2B5EF4-FFF2-40B4-BE49-F238E27FC236}">
                <a16:creationId xmlns:a16="http://schemas.microsoft.com/office/drawing/2014/main" id="{F22A7404-E2C8-1B25-FFDD-76F8A7EE7B75}"/>
              </a:ext>
            </a:extLst>
          </p:cNvPr>
          <p:cNvSpPr txBox="1"/>
          <p:nvPr/>
        </p:nvSpPr>
        <p:spPr>
          <a:xfrm>
            <a:off x="1270000" y="26924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Part.01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0C3EFD48-6676-5BAF-445A-A672EE88B76E}"/>
              </a:ext>
            </a:extLst>
          </p:cNvPr>
          <p:cNvSpPr txBox="1"/>
          <p:nvPr/>
        </p:nvSpPr>
        <p:spPr>
          <a:xfrm>
            <a:off x="1460500" y="5638800"/>
            <a:ext cx="50800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179"/>
              </a:lnSpc>
            </a:pP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관련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내용에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맞게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텍스트를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입력해주세요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1179"/>
              </a:lnSpc>
            </a:pP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관련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내용에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맞게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텍스트를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입력해주세요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1179"/>
              </a:lnSpc>
            </a:pP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관련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내용에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맞게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텍스트를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입력해주세요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1499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5435600"/>
            <a:ext cx="66929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7000" y="3086100"/>
            <a:ext cx="69342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7000" b="0" i="0" u="none" strike="noStrike" spc="-200" dirty="0">
                <a:solidFill>
                  <a:srgbClr val="393939"/>
                </a:solidFill>
                <a:ea typeface="Pretendard Bold"/>
              </a:rPr>
              <a:t>키워드</a:t>
            </a:r>
          </a:p>
          <a:p>
            <a:pPr lvl="0" algn="l">
              <a:lnSpc>
                <a:spcPct val="98770"/>
              </a:lnSpc>
            </a:pPr>
            <a:r>
              <a:rPr lang="ko-KR" sz="7000" b="0" i="0" u="none" strike="noStrike" spc="-200" dirty="0">
                <a:solidFill>
                  <a:srgbClr val="393939"/>
                </a:solidFill>
                <a:ea typeface="Pretendard Bold"/>
              </a:rPr>
              <a:t>벤</a:t>
            </a:r>
            <a:r>
              <a:rPr lang="en-US" sz="7000" b="0" i="0" u="none" strike="noStrike" spc="-200" dirty="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7000" b="0" i="0" u="none" strike="noStrike" spc="-200" dirty="0">
                <a:solidFill>
                  <a:srgbClr val="393939"/>
                </a:solidFill>
                <a:ea typeface="Pretendard Bold"/>
              </a:rPr>
              <a:t>다이어그램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60500" y="6324600"/>
            <a:ext cx="71628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179"/>
              </a:lnSpc>
            </a:pPr>
            <a:r>
              <a:rPr lang="ko-KR" sz="2500" b="0" i="0" u="none" strike="noStrike" dirty="0">
                <a:solidFill>
                  <a:srgbClr val="9E9E9E"/>
                </a:solidFill>
                <a:ea typeface="Pretendard Bold"/>
              </a:rPr>
              <a:t>하나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Bold"/>
              </a:rPr>
              <a:t>,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 dirty="0">
                <a:solidFill>
                  <a:srgbClr val="9E9E9E"/>
                </a:solidFill>
                <a:ea typeface="Pretendard Light"/>
              </a:rPr>
              <a:t>추구하는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 dirty="0">
                <a:solidFill>
                  <a:srgbClr val="9E9E9E"/>
                </a:solidFill>
                <a:ea typeface="Pretendard Light"/>
              </a:rPr>
              <a:t>중심가치에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 dirty="0">
                <a:solidFill>
                  <a:srgbClr val="9E9E9E"/>
                </a:solidFill>
                <a:ea typeface="Pretendard Light"/>
              </a:rPr>
              <a:t>대해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 dirty="0">
                <a:solidFill>
                  <a:srgbClr val="9E9E9E"/>
                </a:solidFill>
                <a:ea typeface="Pretendard Light"/>
              </a:rPr>
              <a:t>내용을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 dirty="0">
                <a:solidFill>
                  <a:srgbClr val="9E9E9E"/>
                </a:solidFill>
                <a:ea typeface="Pretendard Light"/>
              </a:rPr>
              <a:t>입력해주세요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1179"/>
              </a:lnSpc>
            </a:pPr>
            <a:r>
              <a:rPr lang="ko-KR" sz="2500" b="0" i="0" u="none" strike="noStrike" dirty="0">
                <a:solidFill>
                  <a:srgbClr val="9E9E9E"/>
                </a:solidFill>
                <a:ea typeface="Pretendard Bold"/>
              </a:rPr>
              <a:t>둘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Bold"/>
              </a:rPr>
              <a:t>,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 dirty="0">
                <a:solidFill>
                  <a:srgbClr val="9E9E9E"/>
                </a:solidFill>
                <a:ea typeface="Pretendard Light"/>
              </a:rPr>
              <a:t>추구하는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 dirty="0">
                <a:solidFill>
                  <a:srgbClr val="9E9E9E"/>
                </a:solidFill>
                <a:ea typeface="Pretendard Light"/>
              </a:rPr>
              <a:t>중심가치에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 dirty="0">
                <a:solidFill>
                  <a:srgbClr val="9E9E9E"/>
                </a:solidFill>
                <a:ea typeface="Pretendard Light"/>
              </a:rPr>
              <a:t>대해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 dirty="0">
                <a:solidFill>
                  <a:srgbClr val="9E9E9E"/>
                </a:solidFill>
                <a:ea typeface="Pretendard Light"/>
              </a:rPr>
              <a:t>내용을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 dirty="0">
                <a:solidFill>
                  <a:srgbClr val="9E9E9E"/>
                </a:solidFill>
                <a:ea typeface="Pretendard Light"/>
              </a:rPr>
              <a:t>입력해주세요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1179"/>
              </a:lnSpc>
            </a:pPr>
            <a:r>
              <a:rPr lang="ko-KR" sz="2500" b="0" i="0" u="none" strike="noStrike" dirty="0">
                <a:solidFill>
                  <a:srgbClr val="9E9E9E"/>
                </a:solidFill>
                <a:ea typeface="Pretendard Bold"/>
              </a:rPr>
              <a:t>셋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Bold"/>
              </a:rPr>
              <a:t>,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 dirty="0">
                <a:solidFill>
                  <a:srgbClr val="9E9E9E"/>
                </a:solidFill>
                <a:ea typeface="Pretendard Light"/>
              </a:rPr>
              <a:t>추구하는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 dirty="0">
                <a:solidFill>
                  <a:srgbClr val="9E9E9E"/>
                </a:solidFill>
                <a:ea typeface="Pretendard Light"/>
              </a:rPr>
              <a:t>중심가치에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 dirty="0">
                <a:solidFill>
                  <a:srgbClr val="9E9E9E"/>
                </a:solidFill>
                <a:ea typeface="Pretendard Light"/>
              </a:rPr>
              <a:t>대해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 dirty="0">
                <a:solidFill>
                  <a:srgbClr val="9E9E9E"/>
                </a:solidFill>
                <a:ea typeface="Pretendard Light"/>
              </a:rPr>
              <a:t>내용을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 dirty="0">
                <a:solidFill>
                  <a:srgbClr val="9E9E9E"/>
                </a:solidFill>
                <a:ea typeface="Pretendard Light"/>
              </a:rPr>
              <a:t>입력해주세요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2616200"/>
            <a:ext cx="1308100" cy="52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0" y="5626100"/>
            <a:ext cx="2616200" cy="520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70000" y="26924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>
                <a:solidFill>
                  <a:srgbClr val="393939"/>
                </a:solidFill>
                <a:latin typeface="Pretendard Bold"/>
              </a:rPr>
              <a:t>Part.02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500" y="1600200"/>
            <a:ext cx="7759700" cy="775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9200" y="4597400"/>
            <a:ext cx="14351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84300" y="4597400"/>
            <a:ext cx="1333500" cy="50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2230100" y="7988300"/>
            <a:ext cx="1206500" cy="88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925300" y="3873500"/>
            <a:ext cx="1879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핵심가치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old"/>
              </a:rPr>
              <a:t>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99700" y="6489700"/>
            <a:ext cx="2006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핵심가치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87400" y="6477000"/>
            <a:ext cx="1866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핵심가치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old"/>
              </a:rPr>
              <a:t> 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03500" y="4356100"/>
            <a:ext cx="1879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공통가치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94700" y="4356100"/>
            <a:ext cx="1879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공통가치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12600" y="8674100"/>
            <a:ext cx="1879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공통가치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85900" y="5676900"/>
            <a:ext cx="2425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2400" b="0" i="0" u="none" strike="noStrike" spc="10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2400" b="0" i="0" u="none" strike="noStrike" spc="100">
                <a:solidFill>
                  <a:srgbClr val="393939"/>
                </a:solidFill>
                <a:ea typeface="Pretendard Bold"/>
              </a:rPr>
              <a:t>중심가치</a:t>
            </a:r>
            <a:r>
              <a:rPr lang="en-US" sz="2400" b="0" i="0" u="none" strike="noStrike" spc="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400" b="0" i="0" u="none" strike="noStrike" spc="100">
                <a:solidFill>
                  <a:srgbClr val="393939"/>
                </a:solidFill>
                <a:ea typeface="Pretendard Bold"/>
              </a:rPr>
              <a:t>키워드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429500"/>
            <a:ext cx="17208500" cy="2374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6985000"/>
            <a:ext cx="7454900" cy="189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6972300"/>
            <a:ext cx="7454900" cy="1917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7000" b="0" i="0" u="none" strike="noStrike" spc="-100">
                <a:solidFill>
                  <a:srgbClr val="393939"/>
                </a:solidFill>
                <a:ea typeface="Pretendard Bold"/>
              </a:rPr>
              <a:t>자세한</a:t>
            </a:r>
            <a:r>
              <a:rPr lang="en-US" sz="7000" b="0" i="0" u="none" strike="noStrike" spc="-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7000" b="0" i="0" u="none" strike="noStrike" spc="-100">
                <a:solidFill>
                  <a:srgbClr val="393939"/>
                </a:solidFill>
                <a:ea typeface="Pretendard Bold"/>
              </a:rPr>
              <a:t>업무</a:t>
            </a:r>
            <a:r>
              <a:rPr lang="en-US" sz="7000" b="0" i="0" u="none" strike="noStrike" spc="-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7000" b="0" i="0" u="none" strike="noStrike" spc="-100">
                <a:solidFill>
                  <a:srgbClr val="393939"/>
                </a:solidFill>
                <a:ea typeface="Pretendard Bold"/>
              </a:rPr>
              <a:t>소개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>
                <a:solidFill>
                  <a:srgbClr val="393939"/>
                </a:solidFill>
                <a:latin typeface="Pretendard Bold"/>
              </a:rPr>
              <a:t>Part.02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65800" y="3340100"/>
            <a:ext cx="675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위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제목과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관련한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간단한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설명을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입력해주세요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500" y="3251200"/>
            <a:ext cx="64770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4445000"/>
            <a:ext cx="7454900" cy="1892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400300" y="5067300"/>
            <a:ext cx="57404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기간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,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해야할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일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,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중요도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등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업무와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관련된</a:t>
            </a:r>
          </a:p>
          <a:p>
            <a:pPr lvl="0" algn="ctr">
              <a:lnSpc>
                <a:spcPct val="108729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전반적인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특징을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2-3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줄정도로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입력합니다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800" y="4152900"/>
            <a:ext cx="2044700" cy="584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483100" y="4203700"/>
            <a:ext cx="1663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800" b="0" i="0" u="none" strike="noStrike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2800" b="0" i="0" u="none" strike="noStrike">
                <a:solidFill>
                  <a:srgbClr val="393939"/>
                </a:solidFill>
                <a:ea typeface="Pretendard Bold"/>
              </a:rPr>
              <a:t>업무</a:t>
            </a:r>
            <a:r>
              <a:rPr lang="en-US" sz="28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93939"/>
                </a:solidFill>
                <a:ea typeface="Pretendard Bold"/>
              </a:rPr>
              <a:t>특징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4419600"/>
            <a:ext cx="7454900" cy="1917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87000" y="5054600"/>
            <a:ext cx="55118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내부적으로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보호할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업부가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있다면</a:t>
            </a:r>
          </a:p>
          <a:p>
            <a:pPr lvl="0" algn="ctr">
              <a:lnSpc>
                <a:spcPct val="108729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사내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보안에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 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관한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설명을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입력해주세요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14200" y="4140200"/>
            <a:ext cx="2044700" cy="584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268200" y="4178300"/>
            <a:ext cx="1663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800" b="0" i="0" u="none" strike="noStrike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2800" b="0" i="0" u="none" strike="noStrike">
                <a:solidFill>
                  <a:srgbClr val="393939"/>
                </a:solidFill>
                <a:ea typeface="Pretendard Bold"/>
              </a:rPr>
              <a:t>업무</a:t>
            </a:r>
            <a:r>
              <a:rPr lang="en-US" sz="28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93939"/>
                </a:solidFill>
                <a:ea typeface="Pretendard Bold"/>
              </a:rPr>
              <a:t>보안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03500" y="7620000"/>
            <a:ext cx="52959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업무에서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지켜야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할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부분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,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내부적으로</a:t>
            </a:r>
          </a:p>
          <a:p>
            <a:pPr lvl="0" algn="ctr">
              <a:lnSpc>
                <a:spcPct val="108729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협의된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규칙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등에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대해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내용을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입력합니다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.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9100" y="6680200"/>
            <a:ext cx="2044700" cy="584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483100" y="6718300"/>
            <a:ext cx="1663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800" b="0" i="0" u="none" strike="noStrike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2800" b="0" i="0" u="none" strike="noStrike">
                <a:solidFill>
                  <a:srgbClr val="393939"/>
                </a:solidFill>
                <a:ea typeface="Pretendard Bold"/>
              </a:rPr>
              <a:t>업무</a:t>
            </a:r>
            <a:r>
              <a:rPr lang="en-US" sz="28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93939"/>
                </a:solidFill>
                <a:ea typeface="Pretendard Bold"/>
              </a:rPr>
              <a:t>원칙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12400" y="7594600"/>
            <a:ext cx="54483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업무를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해야할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이유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,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업무가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회사에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도움이</a:t>
            </a:r>
          </a:p>
          <a:p>
            <a:pPr lvl="0" algn="ctr">
              <a:lnSpc>
                <a:spcPct val="108729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되는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 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부분에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관해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내용을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입력합니다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1500" y="6654800"/>
            <a:ext cx="2044700" cy="5842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255500" y="6692900"/>
            <a:ext cx="1663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800" b="0" i="0" u="none" strike="noStrike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2800" b="0" i="0" u="none" strike="noStrike">
                <a:solidFill>
                  <a:srgbClr val="393939"/>
                </a:solidFill>
                <a:ea typeface="Pretendard Bold"/>
              </a:rPr>
              <a:t>업무</a:t>
            </a:r>
            <a:r>
              <a:rPr lang="en-US" sz="28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93939"/>
                </a:solidFill>
                <a:ea typeface="Pretendard Bold"/>
              </a:rPr>
              <a:t>목적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753100" y="3340100"/>
            <a:ext cx="675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위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제목과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관련한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간단한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설명을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입력해주세요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0" y="3251200"/>
            <a:ext cx="7874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2100" y="4127500"/>
            <a:ext cx="4864100" cy="3162300"/>
          </a:xfrm>
          <a:prstGeom prst="rect">
            <a:avLst/>
          </a:prstGeom>
          <a:effectLst>
            <a:outerShdw blurRad="74793" dist="73024" dir="6840000">
              <a:srgbClr val="393939">
                <a:alpha val="4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2900" y="4381500"/>
            <a:ext cx="4737100" cy="284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4127500"/>
            <a:ext cx="4864100" cy="3162300"/>
          </a:xfrm>
          <a:prstGeom prst="rect">
            <a:avLst/>
          </a:prstGeom>
          <a:effectLst>
            <a:outerShdw blurRad="74793" dist="73024" dir="6840000">
              <a:srgbClr val="393939">
                <a:alpha val="42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4381500"/>
            <a:ext cx="4737100" cy="284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9700" y="4191000"/>
            <a:ext cx="4813300" cy="3124200"/>
          </a:xfrm>
          <a:prstGeom prst="rect">
            <a:avLst/>
          </a:prstGeom>
          <a:effectLst>
            <a:outerShdw blurRad="73185" dist="72235" dir="6840000">
              <a:srgbClr val="393939">
                <a:alpha val="42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4445000"/>
            <a:ext cx="4686300" cy="281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00" y="7620000"/>
            <a:ext cx="1854200" cy="520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803400" y="7670800"/>
            <a:ext cx="1587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400" b="0" i="0" u="none" strike="noStrike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2400" b="0" i="0" u="none" strike="noStrike">
                <a:solidFill>
                  <a:srgbClr val="393939"/>
                </a:solidFill>
                <a:ea typeface="Pretendard Bold"/>
              </a:rPr>
              <a:t>키워드입력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3000" y="7620000"/>
            <a:ext cx="1854200" cy="520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810000" y="7670800"/>
            <a:ext cx="1587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400" b="0" i="0" u="none" strike="noStrike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2400" b="0" i="0" u="none" strike="noStrike">
                <a:solidFill>
                  <a:srgbClr val="393939"/>
                </a:solidFill>
                <a:ea typeface="Pretendard Bold"/>
              </a:rPr>
              <a:t>키워드입력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2300" y="7620000"/>
            <a:ext cx="1854200" cy="520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099300" y="7670800"/>
            <a:ext cx="1587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400" b="0" i="0" u="none" strike="noStrike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2400" b="0" i="0" u="none" strike="noStrike">
                <a:solidFill>
                  <a:srgbClr val="393939"/>
                </a:solidFill>
                <a:ea typeface="Pretendard Bold"/>
              </a:rPr>
              <a:t>키워드입력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6200" y="7620000"/>
            <a:ext cx="1854200" cy="520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093200" y="7670800"/>
            <a:ext cx="1587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400" b="0" i="0" u="none" strike="noStrike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2400" b="0" i="0" u="none" strike="noStrike">
                <a:solidFill>
                  <a:srgbClr val="393939"/>
                </a:solidFill>
                <a:ea typeface="Pretendard Bold"/>
              </a:rPr>
              <a:t>키워드입력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17400" y="7581900"/>
            <a:ext cx="1854200" cy="520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344400" y="7620000"/>
            <a:ext cx="1587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400" b="0" i="0" u="none" strike="noStrike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2400" b="0" i="0" u="none" strike="noStrike">
                <a:solidFill>
                  <a:srgbClr val="393939"/>
                </a:solidFill>
                <a:ea typeface="Pretendard Bold"/>
              </a:rPr>
              <a:t>키워드입력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0" y="7581900"/>
            <a:ext cx="1854200" cy="520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0500" y="8343900"/>
            <a:ext cx="42926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4351000" y="7620000"/>
            <a:ext cx="1587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400" b="0" i="0" u="none" strike="noStrike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2400" b="0" i="0" u="none" strike="noStrike">
                <a:solidFill>
                  <a:srgbClr val="393939"/>
                </a:solidFill>
                <a:ea typeface="Pretendard Bold"/>
              </a:rPr>
              <a:t>키워드입력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05000" y="8420100"/>
            <a:ext cx="3479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해당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사진에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맞는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설명을</a:t>
            </a:r>
          </a:p>
          <a:p>
            <a:pPr lvl="0" algn="ctr">
              <a:lnSpc>
                <a:spcPct val="111220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간략하게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입력해주세요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.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6400" y="8318500"/>
            <a:ext cx="4292600" cy="12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7188200" y="8407400"/>
            <a:ext cx="3479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해당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사진에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맞는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설명을</a:t>
            </a:r>
          </a:p>
          <a:p>
            <a:pPr lvl="0" algn="ctr">
              <a:lnSpc>
                <a:spcPct val="111220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간략하게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입력해주세요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01500" y="8318500"/>
            <a:ext cx="4292600" cy="127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2446000" y="8407400"/>
            <a:ext cx="3479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해당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사진에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맞는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설명을</a:t>
            </a:r>
          </a:p>
          <a:p>
            <a:pPr lvl="0" algn="ctr">
              <a:lnSpc>
                <a:spcPct val="111220"/>
              </a:lnSpc>
            </a:pP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간략하게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393939"/>
                </a:solidFill>
                <a:ea typeface="Pretendard Light"/>
              </a:rPr>
              <a:t>입력해주세요</a:t>
            </a:r>
            <a:r>
              <a:rPr lang="en-US" sz="2300" b="0" i="0" u="none" strike="noStrike">
                <a:solidFill>
                  <a:srgbClr val="393939"/>
                </a:solidFill>
                <a:latin typeface="Pretendard Light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7000" b="0" i="0" u="none" strike="noStrike" spc="-100">
                <a:solidFill>
                  <a:srgbClr val="393939"/>
                </a:solidFill>
                <a:ea typeface="Pretendard Bold"/>
              </a:rPr>
              <a:t>텍스트와</a:t>
            </a:r>
            <a:r>
              <a:rPr lang="en-US" sz="7000" b="0" i="0" u="none" strike="noStrike" spc="-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7000" b="0" i="0" u="none" strike="noStrike" spc="-100">
                <a:solidFill>
                  <a:srgbClr val="393939"/>
                </a:solidFill>
                <a:ea typeface="Pretendard Bold"/>
              </a:rPr>
              <a:t>사진프레임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>
                <a:solidFill>
                  <a:srgbClr val="393939"/>
                </a:solidFill>
                <a:latin typeface="Pretendard Bold"/>
              </a:rPr>
              <a:t>Part.02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3251200"/>
            <a:ext cx="5816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4229100"/>
            <a:ext cx="6819900" cy="1104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111500" y="4559300"/>
            <a:ext cx="5384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자주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묻는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질문을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입력해주세요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4546600"/>
            <a:ext cx="8255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0" y="4521200"/>
            <a:ext cx="482600" cy="482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197100" y="4521200"/>
            <a:ext cx="558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Q.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900" y="4229100"/>
            <a:ext cx="6819900" cy="1104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125200" y="4559300"/>
            <a:ext cx="5384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sz="2500" b="0" i="0" u="none" strike="noStrike" dirty="0">
                <a:solidFill>
                  <a:srgbClr val="393939"/>
                </a:solidFill>
                <a:ea typeface="Pretendard Bold"/>
              </a:rPr>
              <a:t>질문에</a:t>
            </a:r>
            <a:r>
              <a:rPr lang="en-US" sz="2500" b="0" i="0" u="none" strike="noStrike" dirty="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393939"/>
                </a:solidFill>
                <a:ea typeface="Pretendard Bold"/>
              </a:rPr>
              <a:t>대한</a:t>
            </a:r>
            <a:r>
              <a:rPr lang="en-US" sz="2500" b="0" i="0" u="none" strike="noStrike" dirty="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393939"/>
                </a:solidFill>
                <a:ea typeface="Pretendard Bold"/>
              </a:rPr>
              <a:t>답변을</a:t>
            </a:r>
            <a:r>
              <a:rPr lang="en-US" sz="2500" b="0" i="0" u="none" strike="noStrike" dirty="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393939"/>
                </a:solidFill>
                <a:ea typeface="Pretendard Bold"/>
              </a:rPr>
              <a:t>입력해주세요</a:t>
            </a:r>
            <a:r>
              <a:rPr lang="en-US" sz="2500" b="0" i="0" u="none" strike="noStrike" dirty="0">
                <a:solidFill>
                  <a:srgbClr val="393939"/>
                </a:solidFill>
                <a:latin typeface="Pretendard Bold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800" y="4546600"/>
            <a:ext cx="825500" cy="45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800" y="4635500"/>
            <a:ext cx="152400" cy="241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248900" y="4521200"/>
            <a:ext cx="558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800" b="0" i="0" u="none" strike="noStrike">
                <a:solidFill>
                  <a:srgbClr val="393939"/>
                </a:solidFill>
                <a:latin typeface="Pretendard Bold"/>
              </a:rPr>
              <a:t>A.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5537200"/>
            <a:ext cx="6819900" cy="1104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111500" y="5867400"/>
            <a:ext cx="5384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자주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묻는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질문을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입력해주세요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5854700"/>
            <a:ext cx="825500" cy="457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197100" y="5829300"/>
            <a:ext cx="558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Q.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900" y="5537200"/>
            <a:ext cx="6819900" cy="1104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125200" y="5867400"/>
            <a:ext cx="5384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질문에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대한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답변을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입력해주세요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.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800" y="5854700"/>
            <a:ext cx="825500" cy="457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248900" y="5829300"/>
            <a:ext cx="558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800" b="0" i="0" u="none" strike="noStrike">
                <a:solidFill>
                  <a:srgbClr val="393939"/>
                </a:solidFill>
                <a:latin typeface="Pretendard Bold"/>
              </a:rPr>
              <a:t>A.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6845300"/>
            <a:ext cx="6819900" cy="1104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3111500" y="7175500"/>
            <a:ext cx="5384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자주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묻는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질문을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입력해주세요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.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7162800"/>
            <a:ext cx="825500" cy="4572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197100" y="7137400"/>
            <a:ext cx="558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Q.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900" y="6845300"/>
            <a:ext cx="6819900" cy="11049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1125200" y="7175500"/>
            <a:ext cx="5384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질문에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대한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답변을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입력해주세요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.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800" y="7162800"/>
            <a:ext cx="825500" cy="4572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248900" y="7137400"/>
            <a:ext cx="558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800" b="0" i="0" u="none" strike="noStrike">
                <a:solidFill>
                  <a:srgbClr val="393939"/>
                </a:solidFill>
                <a:latin typeface="Pretendard Bold"/>
              </a:rPr>
              <a:t>A.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8153400"/>
            <a:ext cx="6819900" cy="11049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3111500" y="8483600"/>
            <a:ext cx="5384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자주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묻는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질문을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입력해주세요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.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8470900"/>
            <a:ext cx="825500" cy="4572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197100" y="8445500"/>
            <a:ext cx="558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Q.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900" y="8153400"/>
            <a:ext cx="6819900" cy="11049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1125200" y="8483600"/>
            <a:ext cx="5384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질문에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대한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답변을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93939"/>
                </a:solidFill>
                <a:ea typeface="Pretendard Bold"/>
              </a:rPr>
              <a:t>입력해주세요</a:t>
            </a: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.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800" y="8470900"/>
            <a:ext cx="825500" cy="457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0" y="5842000"/>
            <a:ext cx="482600" cy="482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800" y="5969000"/>
            <a:ext cx="152400" cy="2413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0" y="7150100"/>
            <a:ext cx="482600" cy="482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800" y="7277100"/>
            <a:ext cx="152400" cy="2413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0" y="8458200"/>
            <a:ext cx="482600" cy="482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800" y="8585200"/>
            <a:ext cx="152400" cy="2413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0248900" y="8445500"/>
            <a:ext cx="558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800" b="0" i="0" u="none" strike="noStrike">
                <a:solidFill>
                  <a:srgbClr val="393939"/>
                </a:solidFill>
                <a:latin typeface="Pretendard Bold"/>
              </a:rPr>
              <a:t>A.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765800" y="3340100"/>
            <a:ext cx="675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위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제목과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관련한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간단한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설명을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Pretendard Light"/>
              </a:rPr>
              <a:t>입력해주세요</a:t>
            </a:r>
            <a:r>
              <a:rPr lang="en-US" sz="2500" b="0" i="0" u="none" strike="noStrike">
                <a:solidFill>
                  <a:srgbClr val="9E9E9E"/>
                </a:solidFill>
                <a:latin typeface="Pretendard Light"/>
              </a:rPr>
              <a:t>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7000" b="0" i="0" u="none" strike="noStrike" spc="-100">
                <a:solidFill>
                  <a:srgbClr val="393939"/>
                </a:solidFill>
                <a:ea typeface="Pretendard Bold"/>
              </a:rPr>
              <a:t>자주</a:t>
            </a:r>
            <a:r>
              <a:rPr lang="en-US" sz="7000" b="0" i="0" u="none" strike="noStrike" spc="-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7000" b="0" i="0" u="none" strike="noStrike" spc="-100">
                <a:solidFill>
                  <a:srgbClr val="393939"/>
                </a:solidFill>
                <a:ea typeface="Pretendard Bold"/>
              </a:rPr>
              <a:t>묻는</a:t>
            </a:r>
            <a:r>
              <a:rPr lang="en-US" sz="7000" b="0" i="0" u="none" strike="noStrike" spc="-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7000" b="0" i="0" u="none" strike="noStrike" spc="-100">
                <a:solidFill>
                  <a:srgbClr val="393939"/>
                </a:solidFill>
                <a:ea typeface="Pretendard Bold"/>
              </a:rPr>
              <a:t>질문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>
                <a:solidFill>
                  <a:srgbClr val="393939"/>
                </a:solidFill>
                <a:latin typeface="Pretendard Bold"/>
              </a:rPr>
              <a:t>Part.04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429500"/>
            <a:ext cx="17208500" cy="2374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400" y="2501900"/>
            <a:ext cx="3009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6121400"/>
            <a:ext cx="9906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759700" y="2578100"/>
            <a:ext cx="2768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500" b="0" i="0" u="none" strike="noStrike">
                <a:solidFill>
                  <a:srgbClr val="393939"/>
                </a:solidFill>
                <a:latin typeface="Pretendard Bold"/>
              </a:rPr>
              <a:t>Sample 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10000" y="3225800"/>
            <a:ext cx="10668000" cy="284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089"/>
              </a:lnSpc>
            </a:pPr>
            <a:r>
              <a:rPr lang="ko-KR" sz="8500" b="0" i="0" u="none" strike="noStrike" spc="-100">
                <a:solidFill>
                  <a:srgbClr val="393939"/>
                </a:solidFill>
                <a:ea typeface="Pretendard Bold"/>
              </a:rPr>
              <a:t>템플릿에</a:t>
            </a:r>
            <a:r>
              <a:rPr lang="en-US" sz="8500" b="0" i="0" u="none" strike="noStrike" spc="-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8500" b="0" i="0" u="none" strike="noStrike" spc="-100">
                <a:solidFill>
                  <a:srgbClr val="393939"/>
                </a:solidFill>
                <a:ea typeface="Pretendard Bold"/>
              </a:rPr>
              <a:t>쓰인</a:t>
            </a:r>
          </a:p>
          <a:p>
            <a:pPr lvl="0" algn="ctr">
              <a:lnSpc>
                <a:spcPct val="102089"/>
              </a:lnSpc>
            </a:pPr>
            <a:r>
              <a:rPr lang="ko-KR" sz="8500" b="0" i="0" u="none" strike="noStrike" spc="-100">
                <a:solidFill>
                  <a:srgbClr val="393939"/>
                </a:solidFill>
                <a:ea typeface="Pretendard Bold"/>
              </a:rPr>
              <a:t>요소가</a:t>
            </a:r>
            <a:r>
              <a:rPr lang="en-US" sz="8500" b="0" i="0" u="none" strike="noStrike" spc="-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8500" b="0" i="0" u="none" strike="noStrike" spc="-100">
                <a:solidFill>
                  <a:srgbClr val="393939"/>
                </a:solidFill>
                <a:ea typeface="Pretendard Bold"/>
              </a:rPr>
              <a:t>궁금하다면</a:t>
            </a:r>
            <a:r>
              <a:rPr lang="en-US" sz="8500" b="0" i="0" u="none" strike="noStrike" spc="-100">
                <a:solidFill>
                  <a:srgbClr val="393939"/>
                </a:solidFill>
                <a:latin typeface="Pretendard Bold"/>
              </a:rPr>
              <a:t>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65800" y="6324600"/>
            <a:ext cx="6756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2600" b="0" i="0" u="none" strike="noStrike">
                <a:solidFill>
                  <a:srgbClr val="9E9E9E"/>
                </a:solidFill>
                <a:ea typeface="Pretendard Light"/>
              </a:rPr>
              <a:t>위</a:t>
            </a:r>
            <a:r>
              <a:rPr lang="en-US" sz="26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9E9E9E"/>
                </a:solidFill>
                <a:ea typeface="Pretendard Light"/>
              </a:rPr>
              <a:t>제목과</a:t>
            </a:r>
            <a:r>
              <a:rPr lang="en-US" sz="26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9E9E9E"/>
                </a:solidFill>
                <a:ea typeface="Pretendard Light"/>
              </a:rPr>
              <a:t>관련한</a:t>
            </a:r>
            <a:r>
              <a:rPr lang="en-US" sz="26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9E9E9E"/>
                </a:solidFill>
                <a:ea typeface="Pretendard Light"/>
              </a:rPr>
              <a:t>간단한</a:t>
            </a:r>
            <a:r>
              <a:rPr lang="en-US" sz="26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9E9E9E"/>
                </a:solidFill>
                <a:ea typeface="Pretendard Light"/>
              </a:rPr>
              <a:t>설명을</a:t>
            </a:r>
            <a:r>
              <a:rPr lang="en-US" sz="26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9E9E9E"/>
                </a:solidFill>
                <a:ea typeface="Pretendard Light"/>
              </a:rPr>
              <a:t>입력해주세요</a:t>
            </a:r>
            <a:r>
              <a:rPr lang="en-US" sz="2600" b="0" i="0" u="none" strike="noStrike">
                <a:solidFill>
                  <a:srgbClr val="9E9E9E"/>
                </a:solidFill>
                <a:latin typeface="Pretendard Light"/>
              </a:rPr>
              <a:t>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6200" y="8229600"/>
            <a:ext cx="2578100" cy="685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448300" y="8293100"/>
            <a:ext cx="2171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3000" b="0" i="0" u="none" strike="noStrike" spc="10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3000" b="0" i="0" u="none" strike="noStrike" spc="100">
                <a:solidFill>
                  <a:srgbClr val="393939"/>
                </a:solidFill>
                <a:ea typeface="Pretendard Bold"/>
              </a:rPr>
              <a:t>키워드입력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00" y="8229600"/>
            <a:ext cx="2578100" cy="685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153400" y="8293100"/>
            <a:ext cx="2171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3000" b="0" i="0" u="none" strike="noStrike" spc="10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3000" b="0" i="0" u="none" strike="noStrike" spc="100">
                <a:solidFill>
                  <a:srgbClr val="393939"/>
                </a:solidFill>
                <a:ea typeface="Pretendard Bold"/>
              </a:rPr>
              <a:t>키워드입력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700" y="8229600"/>
            <a:ext cx="2578100" cy="68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420000">
            <a:off x="1968500" y="3454400"/>
            <a:ext cx="1993900" cy="199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">
            <a:off x="13690600" y="1663700"/>
            <a:ext cx="2298700" cy="2298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840000">
            <a:off x="12204700" y="4432300"/>
            <a:ext cx="3378200" cy="3378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845800" y="8293100"/>
            <a:ext cx="2171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3000" b="0" i="0" u="none" strike="noStrike" spc="10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3000" b="0" i="0" u="none" strike="noStrike" spc="100">
                <a:solidFill>
                  <a:srgbClr val="393939"/>
                </a:solidFill>
                <a:ea typeface="Pretendard Bold"/>
              </a:rPr>
              <a:t>키워드입력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1371600"/>
            <a:ext cx="4203700" cy="8331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1371600"/>
            <a:ext cx="4203700" cy="833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800" y="1371600"/>
            <a:ext cx="4203700" cy="833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4700" y="1371600"/>
            <a:ext cx="4203700" cy="8331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0" y="2755900"/>
            <a:ext cx="1346200" cy="52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6946900"/>
            <a:ext cx="34163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06600" y="2819400"/>
            <a:ext cx="1485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>
                <a:solidFill>
                  <a:srgbClr val="393939"/>
                </a:solidFill>
                <a:latin typeface="Pretendard Bold"/>
              </a:rPr>
              <a:t>Part.01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" y="5245100"/>
            <a:ext cx="36449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5000" spc="-200" dirty="0">
                <a:solidFill>
                  <a:srgbClr val="393939"/>
                </a:solidFill>
                <a:latin typeface="Pretendard Bold"/>
              </a:rPr>
              <a:t>개요</a:t>
            </a:r>
            <a:endParaRPr lang="en-US" sz="5000" b="0" i="0" u="none" strike="noStrike" spc="-200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52500" y="6108700"/>
            <a:ext cx="3568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300" b="0" i="0" u="none" strike="noStrike" dirty="0" err="1">
                <a:solidFill>
                  <a:srgbClr val="393939"/>
                </a:solidFill>
                <a:latin typeface="Pretendard Regular"/>
              </a:rPr>
              <a:t>FitAI</a:t>
            </a:r>
            <a:r>
              <a:rPr lang="en-US" sz="2300" b="0" i="0" u="none" strike="noStrike" dirty="0">
                <a:solidFill>
                  <a:srgbClr val="393939"/>
                </a:solidFill>
                <a:latin typeface="Pretendard Regular"/>
              </a:rPr>
              <a:t>-Pro</a:t>
            </a: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Regular"/>
              </a:rPr>
              <a:t>란</a:t>
            </a:r>
            <a:r>
              <a:rPr lang="en-US" altLang="ko-KR" sz="2300" b="0" i="0" u="none" strike="noStrike" dirty="0">
                <a:solidFill>
                  <a:srgbClr val="393939"/>
                </a:solidFill>
                <a:latin typeface="Pretendard Regular"/>
              </a:rPr>
              <a:t>?</a:t>
            </a:r>
            <a:endParaRPr lang="en-US" sz="2300" b="0" i="0" u="none" strike="noStrike" dirty="0">
              <a:solidFill>
                <a:srgbClr val="393939"/>
              </a:solidFill>
              <a:latin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400" y="6946900"/>
            <a:ext cx="34163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118100" y="5245100"/>
            <a:ext cx="379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5000" b="0" i="0" u="none" strike="noStrike" spc="-200">
                <a:solidFill>
                  <a:srgbClr val="393939"/>
                </a:solidFill>
                <a:latin typeface="Pretendard Bold"/>
              </a:rPr>
              <a:t>데이터 </a:t>
            </a:r>
            <a:r>
              <a:rPr lang="ko-KR" altLang="en-US" sz="5000" b="0" i="0" u="none" strike="noStrike" spc="-200" dirty="0" err="1">
                <a:solidFill>
                  <a:srgbClr val="393939"/>
                </a:solidFill>
                <a:latin typeface="Pretendard Bold"/>
              </a:rPr>
              <a:t>전처리</a:t>
            </a:r>
            <a:endParaRPr lang="en-US" sz="5000" b="0" i="0" u="none" strike="noStrike" spc="-200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257800" y="6108700"/>
            <a:ext cx="3568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Regular"/>
              </a:rPr>
              <a:t>각 </a:t>
            </a:r>
            <a:r>
              <a:rPr lang="ko-KR" altLang="en-US" sz="2300" b="0" i="0" u="none" strike="noStrike" dirty="0" err="1">
                <a:solidFill>
                  <a:srgbClr val="393939"/>
                </a:solidFill>
                <a:latin typeface="Pretendard Regular"/>
              </a:rPr>
              <a:t>모델별</a:t>
            </a: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Regular"/>
              </a:rPr>
              <a:t> </a:t>
            </a:r>
            <a:r>
              <a:rPr lang="ko-KR" altLang="en-US" sz="2300" b="0" i="0" u="none" strike="noStrike" dirty="0" err="1">
                <a:solidFill>
                  <a:srgbClr val="393939"/>
                </a:solidFill>
                <a:latin typeface="Pretendard Regular"/>
              </a:rPr>
              <a:t>전처리</a:t>
            </a: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Regular"/>
              </a:rPr>
              <a:t> 과정</a:t>
            </a:r>
            <a:endParaRPr lang="en-US" sz="2300" b="0" i="0" u="none" strike="noStrike" dirty="0">
              <a:solidFill>
                <a:srgbClr val="393939"/>
              </a:solidFill>
              <a:latin typeface="Pretendard Regular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2300" y="6946900"/>
            <a:ext cx="34163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499600" y="5245100"/>
            <a:ext cx="364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5000" b="0" i="0" u="none" strike="noStrike" spc="-200" dirty="0">
                <a:solidFill>
                  <a:srgbClr val="393939"/>
                </a:solidFill>
                <a:latin typeface="Pretendard Bold"/>
              </a:rPr>
              <a:t>AI </a:t>
            </a:r>
            <a:r>
              <a:rPr lang="ko-KR" altLang="en-US" sz="5000" b="0" i="0" u="none" strike="noStrike" spc="-200" dirty="0">
                <a:solidFill>
                  <a:srgbClr val="393939"/>
                </a:solidFill>
                <a:latin typeface="Pretendard Bold"/>
              </a:rPr>
              <a:t>모델</a:t>
            </a:r>
            <a:endParaRPr lang="en-US" sz="5000" b="0" i="0" u="none" strike="noStrike" spc="-200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537700" y="6108700"/>
            <a:ext cx="3568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Regular"/>
              </a:rPr>
              <a:t>각 모델에 대한 설명</a:t>
            </a:r>
            <a:endParaRPr lang="en-US" sz="2300" b="0" i="0" u="none" strike="noStrike" dirty="0">
              <a:solidFill>
                <a:srgbClr val="393939"/>
              </a:solidFill>
              <a:latin typeface="Pretendard Regular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00" y="6946900"/>
            <a:ext cx="34163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6900" y="3327400"/>
            <a:ext cx="2006600" cy="200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5300" y="3289300"/>
            <a:ext cx="1930400" cy="1930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4000" y="3340100"/>
            <a:ext cx="1854200" cy="1854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6800" y="3390900"/>
            <a:ext cx="1803400" cy="1803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3779500" y="5245100"/>
            <a:ext cx="364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5000" spc="-200" dirty="0">
                <a:solidFill>
                  <a:srgbClr val="393939"/>
                </a:solidFill>
                <a:latin typeface="Pretendard Bold"/>
              </a:rPr>
              <a:t>Django</a:t>
            </a:r>
            <a:endParaRPr lang="en-US" sz="5000" b="0" i="0" u="none" strike="noStrike" spc="-200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817600" y="6108700"/>
            <a:ext cx="3568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2300" b="0" i="0" u="none" strike="noStrike" dirty="0">
                <a:solidFill>
                  <a:srgbClr val="393939"/>
                </a:solidFill>
                <a:ea typeface="Pretendard Regular"/>
              </a:rPr>
              <a:t>웹프로젝트 프로세스</a:t>
            </a:r>
            <a:endParaRPr lang="en-US" sz="2300" b="0" i="0" u="none" strike="noStrike" dirty="0">
              <a:solidFill>
                <a:srgbClr val="393939"/>
              </a:solidFill>
              <a:latin typeface="Pretendard Regular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00" y="2755900"/>
            <a:ext cx="1346200" cy="520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6299200" y="2819400"/>
            <a:ext cx="1485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>
                <a:solidFill>
                  <a:srgbClr val="393939"/>
                </a:solidFill>
                <a:latin typeface="Pretendard Bold"/>
              </a:rPr>
              <a:t>Part.02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4500" y="2755900"/>
            <a:ext cx="1346200" cy="5207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0553700" y="2819400"/>
            <a:ext cx="1485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4400" y="2755900"/>
            <a:ext cx="1346200" cy="520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4820900" y="2819400"/>
            <a:ext cx="1485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>
                <a:solidFill>
                  <a:srgbClr val="393939"/>
                </a:solidFill>
                <a:latin typeface="Pretendard Bold"/>
              </a:rPr>
              <a:t>Part.04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7353300"/>
            <a:ext cx="34163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300" b="0" i="0" u="none" strike="noStrike" dirty="0" err="1">
                <a:solidFill>
                  <a:srgbClr val="9E9E9E"/>
                </a:solidFill>
                <a:ea typeface="Pretendard Light"/>
              </a:rPr>
              <a:t>FitAI</a:t>
            </a:r>
            <a:r>
              <a:rPr lang="en-US" altLang="ko-KR" sz="2300" b="0" i="0" u="none" strike="noStrike" dirty="0">
                <a:solidFill>
                  <a:srgbClr val="9E9E9E"/>
                </a:solidFill>
                <a:ea typeface="Pretendard Light"/>
              </a:rPr>
              <a:t>-Pro</a:t>
            </a:r>
            <a:r>
              <a:rPr lang="ko-KR" altLang="en-US" sz="2300" b="0" i="0" u="none" strike="noStrike" dirty="0">
                <a:solidFill>
                  <a:srgbClr val="9E9E9E"/>
                </a:solidFill>
                <a:ea typeface="Pretendard Light"/>
              </a:rPr>
              <a:t>는 </a:t>
            </a:r>
            <a:r>
              <a:rPr lang="en-US" altLang="ko-KR" sz="2300" b="0" i="0" u="none" strike="noStrike" dirty="0">
                <a:solidFill>
                  <a:srgbClr val="9E9E9E"/>
                </a:solidFill>
                <a:ea typeface="Pretendard Light"/>
              </a:rPr>
              <a:t>3</a:t>
            </a:r>
            <a:r>
              <a:rPr lang="ko-KR" altLang="en-US" sz="2300" b="0" i="0" u="none" strike="noStrike" dirty="0">
                <a:solidFill>
                  <a:srgbClr val="9E9E9E"/>
                </a:solidFill>
                <a:ea typeface="Pretendard Light"/>
              </a:rPr>
              <a:t>가지 </a:t>
            </a:r>
            <a:r>
              <a:rPr lang="en-US" altLang="ko-KR" sz="2300" b="0" i="0" u="none" strike="noStrike" dirty="0">
                <a:solidFill>
                  <a:srgbClr val="9E9E9E"/>
                </a:solidFill>
                <a:ea typeface="Pretendard Light"/>
              </a:rPr>
              <a:t>AI</a:t>
            </a:r>
            <a:r>
              <a:rPr lang="ko-KR" altLang="en-US" sz="2300" b="0" i="0" u="none" strike="noStrike" dirty="0">
                <a:solidFill>
                  <a:srgbClr val="9E9E9E"/>
                </a:solidFill>
                <a:ea typeface="Pretendard Light"/>
              </a:rPr>
              <a:t>모델을</a:t>
            </a:r>
            <a:endParaRPr lang="en-US" altLang="ko-KR" sz="2300" b="0" i="0" u="none" strike="noStrike" dirty="0">
              <a:solidFill>
                <a:srgbClr val="9E9E9E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300" b="0" i="0" u="none" strike="noStrike" dirty="0">
                <a:solidFill>
                  <a:srgbClr val="9E9E9E"/>
                </a:solidFill>
                <a:ea typeface="Pretendard Light"/>
              </a:rPr>
              <a:t>개발하여 사용자에 건강관리를</a:t>
            </a:r>
            <a:endParaRPr lang="en-US" altLang="ko-KR" sz="2300" b="0" i="0" u="none" strike="noStrike" dirty="0">
              <a:solidFill>
                <a:srgbClr val="9E9E9E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300" dirty="0">
                <a:solidFill>
                  <a:srgbClr val="9E9E9E"/>
                </a:solidFill>
                <a:ea typeface="Pretendard Light"/>
              </a:rPr>
              <a:t>도와줍니다</a:t>
            </a:r>
            <a:endParaRPr lang="en-US" altLang="ko-KR" sz="2300" dirty="0">
              <a:solidFill>
                <a:srgbClr val="9E9E9E"/>
              </a:solidFill>
              <a:ea typeface="Pretendard Ligh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308600" y="7353300"/>
            <a:ext cx="34163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300" b="0" i="0" u="none" strike="noStrike" dirty="0">
                <a:solidFill>
                  <a:srgbClr val="9E9E9E"/>
                </a:solidFill>
                <a:ea typeface="Pretendard Light"/>
              </a:rPr>
              <a:t>각 기능별 </a:t>
            </a:r>
            <a:r>
              <a:rPr lang="en-US" altLang="ko-KR" sz="2300" b="0" i="0" u="none" strike="noStrike" dirty="0">
                <a:solidFill>
                  <a:srgbClr val="9E9E9E"/>
                </a:solidFill>
                <a:ea typeface="Pretendard Light"/>
              </a:rPr>
              <a:t>AI</a:t>
            </a:r>
            <a:r>
              <a:rPr lang="ko-KR" altLang="en-US" sz="2300" b="0" i="0" u="none" strike="noStrike" dirty="0">
                <a:solidFill>
                  <a:srgbClr val="9E9E9E"/>
                </a:solidFill>
                <a:ea typeface="Pretendard Light"/>
              </a:rPr>
              <a:t>에 대한 데이터</a:t>
            </a:r>
            <a:endParaRPr lang="en-US" altLang="ko-KR" sz="2300" b="0" i="0" u="none" strike="noStrike" dirty="0">
              <a:solidFill>
                <a:srgbClr val="9E9E9E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300" dirty="0" err="1">
                <a:solidFill>
                  <a:srgbClr val="9E9E9E"/>
                </a:solidFill>
                <a:latin typeface="Pretendard Light"/>
                <a:ea typeface="Pretendard Light"/>
              </a:rPr>
              <a:t>전처리</a:t>
            </a:r>
            <a:r>
              <a:rPr lang="ko-KR" altLang="en-US" sz="2300" dirty="0">
                <a:solidFill>
                  <a:srgbClr val="9E9E9E"/>
                </a:solidFill>
                <a:latin typeface="Pretendard Light"/>
                <a:ea typeface="Pretendard Light"/>
              </a:rPr>
              <a:t> 과정을 설명합니다</a:t>
            </a:r>
            <a:endParaRPr lang="en-US" sz="23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588500" y="7353300"/>
            <a:ext cx="34163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300" b="0" i="0" u="none" strike="noStrike" dirty="0">
                <a:solidFill>
                  <a:srgbClr val="9E9E9E"/>
                </a:solidFill>
                <a:latin typeface="Pretendard Light"/>
              </a:rPr>
              <a:t>각 </a:t>
            </a:r>
            <a:r>
              <a:rPr lang="en-US" altLang="ko-KR" sz="2300" b="0" i="0" u="none" strike="noStrike" dirty="0">
                <a:solidFill>
                  <a:srgbClr val="9E9E9E"/>
                </a:solidFill>
                <a:latin typeface="Pretendard Light"/>
              </a:rPr>
              <a:t>AI</a:t>
            </a:r>
            <a:r>
              <a:rPr lang="ko-KR" altLang="en-US" sz="2300" b="0" i="0" u="none" strike="noStrike" dirty="0">
                <a:solidFill>
                  <a:srgbClr val="9E9E9E"/>
                </a:solidFill>
                <a:latin typeface="Pretendard Light"/>
              </a:rPr>
              <a:t>모델의 활용 및 성능측정을 보여드립니다</a:t>
            </a:r>
            <a:endParaRPr lang="en-US" sz="23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3868400" y="7353300"/>
            <a:ext cx="34163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300" b="0" i="0" u="none" strike="noStrike" dirty="0">
                <a:solidFill>
                  <a:srgbClr val="9E9E9E"/>
                </a:solidFill>
                <a:ea typeface="Pretendard Light"/>
              </a:rPr>
              <a:t>Django</a:t>
            </a:r>
            <a:r>
              <a:rPr lang="ko-KR" altLang="en-US" sz="2300" b="0" i="0" u="none" strike="noStrike" dirty="0">
                <a:solidFill>
                  <a:srgbClr val="9E9E9E"/>
                </a:solidFill>
                <a:ea typeface="Pretendard Light"/>
              </a:rPr>
              <a:t>를 이용한 웹 프로젝트</a:t>
            </a:r>
            <a:endParaRPr lang="en-US" altLang="ko-KR" sz="2300" b="0" i="0" u="none" strike="noStrike" dirty="0">
              <a:solidFill>
                <a:srgbClr val="9E9E9E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300" dirty="0">
                <a:solidFill>
                  <a:srgbClr val="9E9E9E"/>
                </a:solidFill>
                <a:latin typeface="Pretendard Light"/>
                <a:ea typeface="Pretendard Light"/>
              </a:rPr>
              <a:t>프로세스에 대해 설명합니다</a:t>
            </a:r>
            <a:endParaRPr lang="en-US" sz="23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7EAA7EB7-2A33-060E-C4E6-87BCBE393E40}"/>
              </a:ext>
            </a:extLst>
          </p:cNvPr>
          <p:cNvSpPr txBox="1"/>
          <p:nvPr/>
        </p:nvSpPr>
        <p:spPr>
          <a:xfrm>
            <a:off x="1676400" y="806450"/>
            <a:ext cx="1371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www.FitAI-Pro.com/index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46355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429500"/>
            <a:ext cx="17208500" cy="2374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0" y="2133600"/>
            <a:ext cx="10909300" cy="642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2514600"/>
            <a:ext cx="10096500" cy="565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900" y="3467100"/>
            <a:ext cx="1866900" cy="60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600" y="5638800"/>
            <a:ext cx="61341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432800" y="3505200"/>
            <a:ext cx="1435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3000" b="0" i="0" u="none" strike="noStrike">
                <a:solidFill>
                  <a:srgbClr val="393939"/>
                </a:solidFill>
                <a:latin typeface="Pretendard Bold"/>
              </a:rPr>
              <a:t>Part.01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78400" y="3962400"/>
            <a:ext cx="83312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000" b="0" i="0" u="none" strike="noStrike" spc="-100" dirty="0">
                <a:solidFill>
                  <a:srgbClr val="393939"/>
                </a:solidFill>
                <a:latin typeface="Pretendard Bold"/>
              </a:rPr>
              <a:t>개요</a:t>
            </a:r>
            <a:endParaRPr lang="en-US" sz="10000" b="0" i="0" u="none" strike="noStrike" spc="-100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765800" y="5854700"/>
            <a:ext cx="6756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600" b="0" i="0" u="none" strike="noStrike" dirty="0">
                <a:solidFill>
                  <a:srgbClr val="9E9E9E"/>
                </a:solidFill>
                <a:ea typeface="Pretendard Light"/>
              </a:rPr>
              <a:t>각 </a:t>
            </a:r>
            <a:r>
              <a:rPr lang="ko-KR" altLang="en-US" sz="2600" b="0" i="0" u="none" strike="noStrike" dirty="0" err="1">
                <a:solidFill>
                  <a:srgbClr val="9E9E9E"/>
                </a:solidFill>
                <a:ea typeface="Pretendard Light"/>
              </a:rPr>
              <a:t>모델별</a:t>
            </a:r>
            <a:r>
              <a:rPr lang="ko-KR" altLang="en-US" sz="2600" b="0" i="0" u="none" strike="noStrike" dirty="0">
                <a:solidFill>
                  <a:srgbClr val="9E9E9E"/>
                </a:solidFill>
                <a:ea typeface="Pretendard Light"/>
              </a:rPr>
              <a:t> 설명</a:t>
            </a:r>
            <a:endParaRPr lang="en-US" sz="26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1400" y="6781800"/>
            <a:ext cx="1955800" cy="520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178550" y="6829425"/>
            <a:ext cx="184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300" b="0" i="0" u="none" strike="noStrike" dirty="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Bold"/>
                <a:ea typeface="Pretendard Bold"/>
              </a:rPr>
              <a:t>운동 자세 교정</a:t>
            </a:r>
            <a:endParaRPr lang="ko-KR" sz="23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6100" y="6781800"/>
            <a:ext cx="1955800" cy="520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470900" y="6829425"/>
            <a:ext cx="1651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300" b="0" i="0" u="none" strike="noStrike" dirty="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altLang="en-US" sz="2300" b="0" i="0" u="none" strike="noStrike" dirty="0">
                <a:solidFill>
                  <a:srgbClr val="393939"/>
                </a:solidFill>
                <a:ea typeface="Pretendard Bold"/>
              </a:rPr>
              <a:t>체형 분석</a:t>
            </a:r>
            <a:endParaRPr lang="ko-KR" sz="23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0800" y="6781800"/>
            <a:ext cx="1955800" cy="520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380000">
            <a:off x="12039600" y="6007100"/>
            <a:ext cx="4279900" cy="4279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515600" y="6832600"/>
            <a:ext cx="1651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300" b="0" i="0" u="none" strike="noStrike" dirty="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altLang="en-US" sz="2300" b="0" i="0" u="none" strike="noStrike" dirty="0">
                <a:solidFill>
                  <a:srgbClr val="393939"/>
                </a:solidFill>
                <a:ea typeface="Pretendard Bold"/>
              </a:rPr>
              <a:t>식단 추천</a:t>
            </a:r>
            <a:endParaRPr lang="ko-KR" sz="23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0DE9568F-2761-C70A-3494-F4397EB62C45}"/>
              </a:ext>
            </a:extLst>
          </p:cNvPr>
          <p:cNvSpPr txBox="1"/>
          <p:nvPr/>
        </p:nvSpPr>
        <p:spPr>
          <a:xfrm>
            <a:off x="1676400" y="774700"/>
            <a:ext cx="1371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www.FitAI-Pro.com/overview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1625600"/>
            <a:ext cx="10350500" cy="250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95500"/>
            <a:ext cx="1524000" cy="152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407400" y="2895600"/>
            <a:ext cx="16383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9300" y="2082800"/>
            <a:ext cx="2006600" cy="520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842500" y="21209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" y="5435600"/>
            <a:ext cx="5105400" cy="12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97000" y="3086100"/>
            <a:ext cx="69342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altLang="ko-KR" sz="7000" b="0" i="0" u="none" strike="noStrike" spc="-100" dirty="0" err="1">
                <a:solidFill>
                  <a:srgbClr val="393939"/>
                </a:solidFill>
                <a:ea typeface="Pretendard Bold"/>
              </a:rPr>
              <a:t>FitAI</a:t>
            </a: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-Pro</a:t>
            </a:r>
          </a:p>
          <a:p>
            <a:pPr lvl="0" algn="l">
              <a:lnSpc>
                <a:spcPct val="98770"/>
              </a:lnSpc>
            </a:pPr>
            <a:r>
              <a:rPr lang="ko-KR" altLang="en-US" sz="7000" b="0" i="0" u="none" strike="noStrike" spc="-100" dirty="0">
                <a:solidFill>
                  <a:srgbClr val="393939"/>
                </a:solidFill>
                <a:ea typeface="Pretendard Bold"/>
              </a:rPr>
              <a:t>모델구성</a:t>
            </a:r>
            <a:endParaRPr lang="ko-KR" alt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000" y="2616200"/>
            <a:ext cx="1308100" cy="520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270000" y="26924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60500" y="5638800"/>
            <a:ext cx="5080000" cy="281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179"/>
              </a:lnSpc>
            </a:pPr>
            <a:r>
              <a:rPr lang="ko-KR" altLang="en-US" sz="2500" b="0" i="0" u="none" strike="noStrike" dirty="0">
                <a:solidFill>
                  <a:srgbClr val="9E9E9E"/>
                </a:solidFill>
                <a:latin typeface="Pretendard Light"/>
              </a:rPr>
              <a:t>저희 </a:t>
            </a:r>
            <a:r>
              <a:rPr lang="en-US" altLang="ko-KR" sz="2500" b="0" i="0" u="none" strike="noStrike" dirty="0" err="1">
                <a:solidFill>
                  <a:srgbClr val="9E9E9E"/>
                </a:solidFill>
                <a:latin typeface="Pretendard Light"/>
              </a:rPr>
              <a:t>FitAI</a:t>
            </a:r>
            <a:r>
              <a:rPr lang="en-US" altLang="ko-KR" sz="2500" b="0" i="0" u="none" strike="noStrike" dirty="0">
                <a:solidFill>
                  <a:srgbClr val="9E9E9E"/>
                </a:solidFill>
                <a:latin typeface="Pretendard Light"/>
              </a:rPr>
              <a:t>-Pro</a:t>
            </a:r>
            <a:r>
              <a:rPr lang="ko-KR" altLang="en-US" sz="2500" b="0" i="0" u="none" strike="noStrike" dirty="0">
                <a:solidFill>
                  <a:srgbClr val="9E9E9E"/>
                </a:solidFill>
                <a:latin typeface="Pretendard Light"/>
              </a:rPr>
              <a:t>는 현대인에 건강관리에 조금 더 도움이 되고자</a:t>
            </a:r>
            <a:endParaRPr lang="en-US" altLang="ko-KR" sz="2500" b="0" i="0" u="none" strike="noStrike" dirty="0">
              <a:solidFill>
                <a:srgbClr val="9E9E9E"/>
              </a:solidFill>
              <a:latin typeface="Pretendard Light"/>
            </a:endParaRPr>
          </a:p>
          <a:p>
            <a:pPr lvl="0" algn="l">
              <a:lnSpc>
                <a:spcPct val="121179"/>
              </a:lnSpc>
            </a:pPr>
            <a:r>
              <a:rPr lang="en-US" sz="2500" dirty="0">
                <a:solidFill>
                  <a:srgbClr val="9E9E9E"/>
                </a:solidFill>
                <a:latin typeface="Pretendard Light"/>
              </a:rPr>
              <a:t>AI</a:t>
            </a:r>
            <a:r>
              <a:rPr lang="ko-KR" altLang="en-US" sz="2500" dirty="0">
                <a:solidFill>
                  <a:srgbClr val="9E9E9E"/>
                </a:solidFill>
                <a:latin typeface="Pretendard Light"/>
              </a:rPr>
              <a:t>를 이용하여 사용자의 운동 자세</a:t>
            </a:r>
            <a:r>
              <a:rPr lang="en-US" altLang="ko-KR" sz="2500" dirty="0">
                <a:solidFill>
                  <a:srgbClr val="9E9E9E"/>
                </a:solidFill>
                <a:latin typeface="Pretendard Light"/>
              </a:rPr>
              <a:t>, </a:t>
            </a:r>
            <a:r>
              <a:rPr lang="ko-KR" altLang="en-US" sz="2500" dirty="0">
                <a:solidFill>
                  <a:srgbClr val="9E9E9E"/>
                </a:solidFill>
                <a:latin typeface="Pretendard Light"/>
              </a:rPr>
              <a:t>체형을 분석하고 운동 자세 교정 및</a:t>
            </a:r>
            <a:endParaRPr lang="en-US" altLang="ko-KR" sz="2500" dirty="0">
              <a:solidFill>
                <a:srgbClr val="9E9E9E"/>
              </a:solidFill>
              <a:latin typeface="Pretendard Light"/>
            </a:endParaRPr>
          </a:p>
          <a:p>
            <a:pPr lvl="0" algn="l">
              <a:lnSpc>
                <a:spcPct val="121179"/>
              </a:lnSpc>
            </a:pPr>
            <a:r>
              <a:rPr lang="ko-KR" altLang="en-US" sz="2500" dirty="0">
                <a:solidFill>
                  <a:srgbClr val="9E9E9E"/>
                </a:solidFill>
                <a:latin typeface="Pretendard Light"/>
              </a:rPr>
              <a:t>식단을 추천하는 서비스 입니다</a:t>
            </a:r>
            <a:r>
              <a:rPr lang="en-US" altLang="ko-KR" sz="2500" dirty="0">
                <a:solidFill>
                  <a:srgbClr val="9E9E9E"/>
                </a:solidFill>
                <a:latin typeface="Pretendard Light"/>
              </a:rPr>
              <a:t>.</a:t>
            </a: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15F9767E-CAC6-190C-1643-54E149291D93}"/>
              </a:ext>
            </a:extLst>
          </p:cNvPr>
          <p:cNvSpPr txBox="1"/>
          <p:nvPr/>
        </p:nvSpPr>
        <p:spPr>
          <a:xfrm>
            <a:off x="9842500" y="2717800"/>
            <a:ext cx="6134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08729"/>
              </a:lnSpc>
              <a:buAutoNum type="arabicPeriod"/>
            </a:pPr>
            <a:r>
              <a:rPr lang="ko-KR" altLang="en-US" sz="2500" dirty="0">
                <a:solidFill>
                  <a:srgbClr val="393939"/>
                </a:solidFill>
                <a:latin typeface="Pretendard Bold"/>
              </a:rPr>
              <a:t>운동 탐지 </a:t>
            </a:r>
            <a:r>
              <a:rPr lang="en-US" altLang="ko-KR" sz="2500" dirty="0">
                <a:solidFill>
                  <a:srgbClr val="393939"/>
                </a:solidFill>
                <a:latin typeface="Pretendard Bold"/>
              </a:rPr>
              <a:t>AI(</a:t>
            </a:r>
            <a:r>
              <a:rPr lang="ko-KR" altLang="en-US" sz="2500" dirty="0">
                <a:solidFill>
                  <a:srgbClr val="393939"/>
                </a:solidFill>
                <a:latin typeface="Pretendard Bold"/>
              </a:rPr>
              <a:t>무슨 운동인지 구분</a:t>
            </a:r>
            <a:r>
              <a:rPr lang="en-US" altLang="ko-KR" sz="2500" dirty="0">
                <a:solidFill>
                  <a:srgbClr val="393939"/>
                </a:solidFill>
                <a:latin typeface="Pretendard Bold"/>
              </a:rPr>
              <a:t>)</a:t>
            </a:r>
          </a:p>
          <a:p>
            <a:pPr marL="457200" lvl="0" indent="-457200" algn="l">
              <a:lnSpc>
                <a:spcPct val="108729"/>
              </a:lnSpc>
              <a:buAutoNum type="arabicPeriod"/>
            </a:pPr>
            <a:r>
              <a:rPr lang="ko-KR" altLang="en-US" sz="2500" b="0" i="0" u="none" strike="noStrike" dirty="0">
                <a:solidFill>
                  <a:srgbClr val="393939"/>
                </a:solidFill>
                <a:latin typeface="Pretendard Bold"/>
              </a:rPr>
              <a:t>운동 자세 측정 </a:t>
            </a:r>
            <a:r>
              <a:rPr lang="en-US" altLang="ko-KR" sz="2500" b="0" i="0" u="none" strike="noStrike" dirty="0">
                <a:solidFill>
                  <a:srgbClr val="393939"/>
                </a:solidFill>
                <a:latin typeface="Pretendard Bold"/>
              </a:rPr>
              <a:t>AI(</a:t>
            </a:r>
            <a:r>
              <a:rPr lang="ko-KR" altLang="en-US" sz="2500" b="0" i="0" u="none" strike="noStrike" dirty="0">
                <a:solidFill>
                  <a:srgbClr val="393939"/>
                </a:solidFill>
                <a:latin typeface="Pretendard Bold"/>
              </a:rPr>
              <a:t>부위별 부상 위험 체크</a:t>
            </a:r>
            <a:r>
              <a:rPr lang="en-US" altLang="ko-KR" sz="2500" b="0" i="0" u="none" strike="noStrike" dirty="0">
                <a:solidFill>
                  <a:srgbClr val="393939"/>
                </a:solidFill>
                <a:latin typeface="Pretendard Bold"/>
              </a:rPr>
              <a:t>)</a:t>
            </a:r>
            <a:endParaRPr lang="en-US" sz="25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84F93D4-215C-91DF-79A9-56FF285DB3AF}"/>
              </a:ext>
            </a:extLst>
          </p:cNvPr>
          <p:cNvGrpSpPr/>
          <p:nvPr/>
        </p:nvGrpSpPr>
        <p:grpSpPr>
          <a:xfrm>
            <a:off x="6883400" y="4267200"/>
            <a:ext cx="10350500" cy="2501900"/>
            <a:chOff x="-304800" y="6032500"/>
            <a:chExt cx="10350500" cy="2501900"/>
          </a:xfrm>
        </p:grpSpPr>
        <p:pic>
          <p:nvPicPr>
            <p:cNvPr id="32" name="Picture 3">
              <a:extLst>
                <a:ext uri="{FF2B5EF4-FFF2-40B4-BE49-F238E27FC236}">
                  <a16:creationId xmlns:a16="http://schemas.microsoft.com/office/drawing/2014/main" id="{FDFD46E5-16A4-25FA-6A32-AB4377AA7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04800" y="6032500"/>
              <a:ext cx="10350500" cy="2501900"/>
            </a:xfrm>
            <a:prstGeom prst="rect">
              <a:avLst/>
            </a:prstGeom>
          </p:spPr>
        </p:pic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00C26C1F-F08D-B712-5665-75CC1478A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00" y="6502400"/>
              <a:ext cx="1524000" cy="1524000"/>
            </a:xfrm>
            <a:prstGeom prst="rect">
              <a:avLst/>
            </a:prstGeom>
          </p:spPr>
        </p:pic>
        <p:pic>
          <p:nvPicPr>
            <p:cNvPr id="34" name="Picture 5">
              <a:extLst>
                <a:ext uri="{FF2B5EF4-FFF2-40B4-BE49-F238E27FC236}">
                  <a16:creationId xmlns:a16="http://schemas.microsoft.com/office/drawing/2014/main" id="{E34B32AD-8D36-D405-C547-81E880067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19200" y="7302500"/>
              <a:ext cx="1638300" cy="12700"/>
            </a:xfrm>
            <a:prstGeom prst="rect">
              <a:avLst/>
            </a:prstGeom>
          </p:spPr>
        </p:pic>
        <p:pic>
          <p:nvPicPr>
            <p:cNvPr id="35" name="Picture 7">
              <a:extLst>
                <a:ext uri="{FF2B5EF4-FFF2-40B4-BE49-F238E27FC236}">
                  <a16:creationId xmlns:a16="http://schemas.microsoft.com/office/drawing/2014/main" id="{C1B728A8-1832-8417-01E2-E1EA4357E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51100" y="6489700"/>
              <a:ext cx="2006600" cy="520700"/>
            </a:xfrm>
            <a:prstGeom prst="rect">
              <a:avLst/>
            </a:prstGeom>
          </p:spPr>
        </p:pic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E8944B4E-37AA-6067-68E2-8A2869D205FF}"/>
                </a:ext>
              </a:extLst>
            </p:cNvPr>
            <p:cNvSpPr txBox="1"/>
            <p:nvPr/>
          </p:nvSpPr>
          <p:spPr>
            <a:xfrm>
              <a:off x="2654300" y="6527800"/>
              <a:ext cx="19177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8729"/>
                </a:lnSpc>
              </a:pPr>
              <a:endParaRPr lang="ko-KR" sz="2400" b="0" i="0" u="none" strike="noStrike" dirty="0">
                <a:solidFill>
                  <a:srgbClr val="393939"/>
                </a:solidFill>
                <a:ea typeface="Pretendard Bold"/>
              </a:endParaRPr>
            </a:p>
          </p:txBody>
        </p:sp>
        <p:sp>
          <p:nvSpPr>
            <p:cNvPr id="38" name="TextBox 10">
              <a:extLst>
                <a:ext uri="{FF2B5EF4-FFF2-40B4-BE49-F238E27FC236}">
                  <a16:creationId xmlns:a16="http://schemas.microsoft.com/office/drawing/2014/main" id="{9AA03637-C67E-2C36-F8D6-4D6EA69F1606}"/>
                </a:ext>
              </a:extLst>
            </p:cNvPr>
            <p:cNvSpPr txBox="1"/>
            <p:nvPr/>
          </p:nvSpPr>
          <p:spPr>
            <a:xfrm>
              <a:off x="2654300" y="7124700"/>
              <a:ext cx="53848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8729"/>
                </a:lnSpc>
              </a:pPr>
              <a:r>
                <a:rPr lang="ko-KR" altLang="en-US" sz="2500" b="0" i="0" u="none" strike="noStrike" dirty="0" err="1">
                  <a:solidFill>
                    <a:srgbClr val="393939"/>
                  </a:solidFill>
                  <a:latin typeface="Pretendard Bold"/>
                </a:rPr>
                <a:t>최수민님이</a:t>
              </a:r>
              <a:r>
                <a:rPr lang="ko-KR" altLang="en-US" sz="2500" b="0" i="0" u="none" strike="noStrike" dirty="0">
                  <a:solidFill>
                    <a:srgbClr val="393939"/>
                  </a:solidFill>
                  <a:latin typeface="Pretendard Bold"/>
                </a:rPr>
                <a:t> 작성하시면 됩니다</a:t>
              </a:r>
              <a:endParaRPr lang="en-US" sz="2500" b="0" i="0" u="none" strike="noStrike" dirty="0">
                <a:solidFill>
                  <a:srgbClr val="393939"/>
                </a:solidFill>
                <a:latin typeface="Pretendard Bold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7A0D49D-E14F-5A86-F127-48528949A813}"/>
              </a:ext>
            </a:extLst>
          </p:cNvPr>
          <p:cNvGrpSpPr/>
          <p:nvPr/>
        </p:nvGrpSpPr>
        <p:grpSpPr>
          <a:xfrm>
            <a:off x="6883400" y="6908800"/>
            <a:ext cx="10350500" cy="2501900"/>
            <a:chOff x="-304800" y="6032500"/>
            <a:chExt cx="10350500" cy="2501900"/>
          </a:xfrm>
        </p:grpSpPr>
        <p:pic>
          <p:nvPicPr>
            <p:cNvPr id="41" name="Picture 3">
              <a:extLst>
                <a:ext uri="{FF2B5EF4-FFF2-40B4-BE49-F238E27FC236}">
                  <a16:creationId xmlns:a16="http://schemas.microsoft.com/office/drawing/2014/main" id="{9C5553ED-05B0-3C5A-F04F-88131619F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04800" y="6032500"/>
              <a:ext cx="10350500" cy="2501900"/>
            </a:xfrm>
            <a:prstGeom prst="rect">
              <a:avLst/>
            </a:prstGeom>
          </p:spPr>
        </p:pic>
        <p:pic>
          <p:nvPicPr>
            <p:cNvPr id="42" name="Picture 4">
              <a:extLst>
                <a:ext uri="{FF2B5EF4-FFF2-40B4-BE49-F238E27FC236}">
                  <a16:creationId xmlns:a16="http://schemas.microsoft.com/office/drawing/2014/main" id="{D7F9B6DE-72AC-FED1-CEDF-7DCA92B08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00" y="6502400"/>
              <a:ext cx="1524000" cy="1524000"/>
            </a:xfrm>
            <a:prstGeom prst="rect">
              <a:avLst/>
            </a:prstGeom>
          </p:spPr>
        </p:pic>
        <p:pic>
          <p:nvPicPr>
            <p:cNvPr id="43" name="Picture 5">
              <a:extLst>
                <a:ext uri="{FF2B5EF4-FFF2-40B4-BE49-F238E27FC236}">
                  <a16:creationId xmlns:a16="http://schemas.microsoft.com/office/drawing/2014/main" id="{AFDE01B4-652F-A164-80FB-0FC1EB3F9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19200" y="7302500"/>
              <a:ext cx="1638300" cy="12700"/>
            </a:xfrm>
            <a:prstGeom prst="rect">
              <a:avLst/>
            </a:prstGeom>
          </p:spPr>
        </p:pic>
        <p:pic>
          <p:nvPicPr>
            <p:cNvPr id="44" name="Picture 7">
              <a:extLst>
                <a:ext uri="{FF2B5EF4-FFF2-40B4-BE49-F238E27FC236}">
                  <a16:creationId xmlns:a16="http://schemas.microsoft.com/office/drawing/2014/main" id="{5F70BF26-EEE7-149A-08DE-E368EDB9F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51100" y="6489700"/>
              <a:ext cx="2006600" cy="520700"/>
            </a:xfrm>
            <a:prstGeom prst="rect">
              <a:avLst/>
            </a:prstGeom>
          </p:spPr>
        </p:pic>
        <p:sp>
          <p:nvSpPr>
            <p:cNvPr id="45" name="TextBox 8">
              <a:extLst>
                <a:ext uri="{FF2B5EF4-FFF2-40B4-BE49-F238E27FC236}">
                  <a16:creationId xmlns:a16="http://schemas.microsoft.com/office/drawing/2014/main" id="{20F9783D-5BAB-FD9D-F0F6-0A775E953CC7}"/>
                </a:ext>
              </a:extLst>
            </p:cNvPr>
            <p:cNvSpPr txBox="1"/>
            <p:nvPr/>
          </p:nvSpPr>
          <p:spPr>
            <a:xfrm>
              <a:off x="2654300" y="6527800"/>
              <a:ext cx="19177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8729"/>
                </a:lnSpc>
              </a:pPr>
              <a:endParaRPr lang="ko-KR" sz="2400" b="0" i="0" u="none" strike="noStrike" dirty="0">
                <a:solidFill>
                  <a:srgbClr val="393939"/>
                </a:solidFill>
                <a:ea typeface="Pretendard Bold"/>
              </a:endParaRPr>
            </a:p>
          </p:txBody>
        </p:sp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9429187F-836F-D267-AB56-A5C490014A1D}"/>
                </a:ext>
              </a:extLst>
            </p:cNvPr>
            <p:cNvSpPr txBox="1"/>
            <p:nvPr/>
          </p:nvSpPr>
          <p:spPr>
            <a:xfrm>
              <a:off x="2654300" y="7124700"/>
              <a:ext cx="53848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8729"/>
                </a:lnSpc>
              </a:pPr>
              <a:r>
                <a:rPr lang="ko-KR" altLang="en-US" sz="2500" b="0" i="0" u="none" strike="noStrike" dirty="0" err="1">
                  <a:solidFill>
                    <a:srgbClr val="393939"/>
                  </a:solidFill>
                  <a:latin typeface="Pretendard Bold"/>
                </a:rPr>
                <a:t>김민준님이</a:t>
              </a:r>
              <a:r>
                <a:rPr lang="ko-KR" altLang="en-US" sz="2500" b="0" i="0" u="none" strike="noStrike" dirty="0">
                  <a:solidFill>
                    <a:srgbClr val="393939"/>
                  </a:solidFill>
                  <a:latin typeface="Pretendard Bold"/>
                </a:rPr>
                <a:t> 작성하시면 됩니다</a:t>
              </a:r>
              <a:endParaRPr lang="en-US" sz="2500" b="0" i="0" u="none" strike="noStrike" dirty="0">
                <a:solidFill>
                  <a:srgbClr val="393939"/>
                </a:solidFill>
                <a:latin typeface="Pretendard Bold"/>
              </a:endParaRPr>
            </a:p>
          </p:txBody>
        </p:sp>
      </p:grpSp>
      <p:pic>
        <p:nvPicPr>
          <p:cNvPr id="49" name="그림 48" descr="상징, 클립아트, 그래픽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96F74E8-1D88-AFB8-5DF2-26F7CFACBE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25" y="2095500"/>
            <a:ext cx="1568450" cy="1568450"/>
          </a:xfrm>
          <a:prstGeom prst="rect">
            <a:avLst/>
          </a:prstGeom>
        </p:spPr>
      </p:pic>
      <p:pic>
        <p:nvPicPr>
          <p:cNvPr id="51" name="그림 50" descr="상징, 디자인, 흑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BC481C-4FD0-1FC1-A787-FC0CC7AF335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0" y="4532313"/>
            <a:ext cx="1955800" cy="1933574"/>
          </a:xfrm>
          <a:prstGeom prst="rect">
            <a:avLst/>
          </a:prstGeom>
        </p:spPr>
      </p:pic>
      <p:pic>
        <p:nvPicPr>
          <p:cNvPr id="53" name="그림 52" descr="그래픽, 그림, 상징, 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19059D7-0ED5-4748-7699-9C2D1F61C5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107" y="6992937"/>
            <a:ext cx="2302668" cy="2302668"/>
          </a:xfrm>
          <a:prstGeom prst="rect">
            <a:avLst/>
          </a:prstGeom>
        </p:spPr>
      </p:pic>
      <p:sp>
        <p:nvSpPr>
          <p:cNvPr id="55" name="TextBox 8">
            <a:extLst>
              <a:ext uri="{FF2B5EF4-FFF2-40B4-BE49-F238E27FC236}">
                <a16:creationId xmlns:a16="http://schemas.microsoft.com/office/drawing/2014/main" id="{46E0DEDE-3C3A-AD06-6E43-39837CBD1B2C}"/>
              </a:ext>
            </a:extLst>
          </p:cNvPr>
          <p:cNvSpPr txBox="1"/>
          <p:nvPr/>
        </p:nvSpPr>
        <p:spPr>
          <a:xfrm>
            <a:off x="9782175" y="21209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altLang="en-US" sz="2400" dirty="0">
                <a:solidFill>
                  <a:srgbClr val="393939"/>
                </a:solidFill>
                <a:ea typeface="Pretendard Bold"/>
              </a:rPr>
              <a:t>운동 자세 분석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DA792B74-342E-C69D-8A09-0CA48FB6705E}"/>
              </a:ext>
            </a:extLst>
          </p:cNvPr>
          <p:cNvSpPr txBox="1"/>
          <p:nvPr/>
        </p:nvSpPr>
        <p:spPr>
          <a:xfrm>
            <a:off x="10007600" y="4762500"/>
            <a:ext cx="1270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400" dirty="0">
                <a:solidFill>
                  <a:srgbClr val="393939"/>
                </a:solidFill>
                <a:ea typeface="Pretendard Bold"/>
              </a:rPr>
              <a:t>체형 분석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7" name="TextBox 8">
            <a:extLst>
              <a:ext uri="{FF2B5EF4-FFF2-40B4-BE49-F238E27FC236}">
                <a16:creationId xmlns:a16="http://schemas.microsoft.com/office/drawing/2014/main" id="{8A09187C-367A-29BA-BF4C-80BED5516FBA}"/>
              </a:ext>
            </a:extLst>
          </p:cNvPr>
          <p:cNvSpPr txBox="1"/>
          <p:nvPr/>
        </p:nvSpPr>
        <p:spPr>
          <a:xfrm>
            <a:off x="10007600" y="7404100"/>
            <a:ext cx="1270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400" dirty="0">
                <a:solidFill>
                  <a:srgbClr val="393939"/>
                </a:solidFill>
                <a:ea typeface="Pretendard Bold"/>
              </a:rPr>
              <a:t>식단 추천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id="{7C5D1190-55CE-2B9D-B3A1-DB5E0690637B}"/>
              </a:ext>
            </a:extLst>
          </p:cNvPr>
          <p:cNvSpPr txBox="1"/>
          <p:nvPr/>
        </p:nvSpPr>
        <p:spPr>
          <a:xfrm>
            <a:off x="1676400" y="857250"/>
            <a:ext cx="13716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www.FitAI-Pro.com/overview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5FFDF-302C-322F-EDCF-10209121F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BEFAAF8-A32F-080D-9D50-C5E2398D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46355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FE7C4E1-AD03-D872-9378-0217579C5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429500"/>
            <a:ext cx="17208500" cy="2374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44DAC3A-AE2A-056D-0CF9-664A70DF0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0" y="2133600"/>
            <a:ext cx="10909300" cy="6426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4865EE3-F324-94C2-D825-605AFE357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2514600"/>
            <a:ext cx="10096500" cy="5651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B4BC7D6-B938-0102-1CD1-1B0402EF8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900" y="3467100"/>
            <a:ext cx="1866900" cy="609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F6C85A1-4C9E-BA86-7B64-CF2A2FF6F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600" y="5638800"/>
            <a:ext cx="6134100" cy="12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E09C85D-C310-A1E0-FEBD-364A0E9106C0}"/>
              </a:ext>
            </a:extLst>
          </p:cNvPr>
          <p:cNvSpPr txBox="1"/>
          <p:nvPr/>
        </p:nvSpPr>
        <p:spPr>
          <a:xfrm>
            <a:off x="8432800" y="3505200"/>
            <a:ext cx="1435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3000" b="0" i="0" u="none" strike="noStrike" dirty="0">
                <a:solidFill>
                  <a:srgbClr val="393939"/>
                </a:solidFill>
                <a:latin typeface="Pretendard Bold"/>
              </a:rPr>
              <a:t>Part.02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7E549D1-444E-5F33-0D9E-3C9BD916A700}"/>
              </a:ext>
            </a:extLst>
          </p:cNvPr>
          <p:cNvSpPr txBox="1"/>
          <p:nvPr/>
        </p:nvSpPr>
        <p:spPr>
          <a:xfrm>
            <a:off x="4978400" y="3962400"/>
            <a:ext cx="83312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000" b="0" i="0" u="none" strike="noStrike" spc="-100" dirty="0">
                <a:solidFill>
                  <a:srgbClr val="393939"/>
                </a:solidFill>
                <a:latin typeface="Pretendard Bold"/>
              </a:rPr>
              <a:t>데이터 </a:t>
            </a:r>
            <a:r>
              <a:rPr lang="ko-KR" altLang="en-US" sz="10000" b="0" i="0" u="none" strike="noStrike" spc="-100" dirty="0" err="1">
                <a:solidFill>
                  <a:srgbClr val="393939"/>
                </a:solidFill>
                <a:latin typeface="Pretendard Bold"/>
              </a:rPr>
              <a:t>전처리</a:t>
            </a:r>
            <a:endParaRPr lang="en-US" sz="10000" b="0" i="0" u="none" strike="noStrike" spc="-100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6C83981-82FA-935E-A3E9-5EF756E967D1}"/>
              </a:ext>
            </a:extLst>
          </p:cNvPr>
          <p:cNvSpPr txBox="1"/>
          <p:nvPr/>
        </p:nvSpPr>
        <p:spPr>
          <a:xfrm>
            <a:off x="5765800" y="5854700"/>
            <a:ext cx="6756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600" b="0" i="0" u="none" strike="noStrike" dirty="0">
                <a:solidFill>
                  <a:srgbClr val="9E9E9E"/>
                </a:solidFill>
                <a:latin typeface="Pretendard Light"/>
              </a:rPr>
              <a:t>각 </a:t>
            </a:r>
            <a:r>
              <a:rPr lang="ko-KR" altLang="en-US" sz="2600" b="0" i="0" u="none" strike="noStrike" dirty="0" err="1">
                <a:solidFill>
                  <a:srgbClr val="9E9E9E"/>
                </a:solidFill>
                <a:latin typeface="Pretendard Light"/>
              </a:rPr>
              <a:t>모델별</a:t>
            </a:r>
            <a:r>
              <a:rPr lang="ko-KR" altLang="en-US" sz="2600" b="0" i="0" u="none" strike="noStrike" dirty="0">
                <a:solidFill>
                  <a:srgbClr val="9E9E9E"/>
                </a:solidFill>
                <a:latin typeface="Pretendard Light"/>
              </a:rPr>
              <a:t> 데이터 </a:t>
            </a:r>
            <a:r>
              <a:rPr lang="ko-KR" altLang="en-US" sz="2600" b="0" i="0" u="none" strike="noStrike" dirty="0" err="1">
                <a:solidFill>
                  <a:srgbClr val="9E9E9E"/>
                </a:solidFill>
                <a:latin typeface="Pretendard Light"/>
              </a:rPr>
              <a:t>전처리</a:t>
            </a:r>
            <a:r>
              <a:rPr lang="ko-KR" altLang="en-US" sz="2600" b="0" i="0" u="none" strike="noStrike" dirty="0">
                <a:solidFill>
                  <a:srgbClr val="9E9E9E"/>
                </a:solidFill>
                <a:latin typeface="Pretendard Light"/>
              </a:rPr>
              <a:t> 과정 및 </a:t>
            </a:r>
            <a:r>
              <a:rPr lang="ko-KR" altLang="en-US" sz="2600" dirty="0">
                <a:solidFill>
                  <a:srgbClr val="9E9E9E"/>
                </a:solidFill>
                <a:latin typeface="Pretendard Light"/>
              </a:rPr>
              <a:t>프로세스</a:t>
            </a:r>
            <a:endParaRPr lang="en-US" sz="26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6A1487B-8554-FE64-DA01-AF1E2282F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1400" y="6781800"/>
            <a:ext cx="1955800" cy="520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D92E3FAB-852A-F282-D0C1-1D1B0DF85187}"/>
              </a:ext>
            </a:extLst>
          </p:cNvPr>
          <p:cNvSpPr txBox="1"/>
          <p:nvPr/>
        </p:nvSpPr>
        <p:spPr>
          <a:xfrm>
            <a:off x="6178550" y="6829425"/>
            <a:ext cx="184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300" b="0" i="0" u="none" strike="noStrike" dirty="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Bold"/>
                <a:ea typeface="Pretendard Bold"/>
              </a:rPr>
              <a:t>운동 자세 교정</a:t>
            </a:r>
            <a:endParaRPr lang="ko-KR" sz="23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5316836F-220B-4FAB-FE97-35D2E8AA04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6100" y="6781800"/>
            <a:ext cx="1955800" cy="520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85C1B29D-83DB-0548-23E3-81F2BCDCE11F}"/>
              </a:ext>
            </a:extLst>
          </p:cNvPr>
          <p:cNvSpPr txBox="1"/>
          <p:nvPr/>
        </p:nvSpPr>
        <p:spPr>
          <a:xfrm>
            <a:off x="8470900" y="6829425"/>
            <a:ext cx="1651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300" b="0" i="0" u="none" strike="noStrike" dirty="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altLang="en-US" sz="2300" b="0" i="0" u="none" strike="noStrike" dirty="0">
                <a:solidFill>
                  <a:srgbClr val="393939"/>
                </a:solidFill>
                <a:ea typeface="Pretendard Bold"/>
              </a:rPr>
              <a:t>체형 분석</a:t>
            </a:r>
            <a:endParaRPr lang="ko-KR" sz="23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4782608F-CFEA-D800-1FC7-F725BA9C6D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0800" y="6781800"/>
            <a:ext cx="1955800" cy="520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5DED068A-974E-C4BE-9267-5D47CA6B59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380000">
            <a:off x="12039600" y="6007100"/>
            <a:ext cx="4279900" cy="42799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D4F0535E-84AB-C2C8-F95D-E844E9345A62}"/>
              </a:ext>
            </a:extLst>
          </p:cNvPr>
          <p:cNvSpPr txBox="1"/>
          <p:nvPr/>
        </p:nvSpPr>
        <p:spPr>
          <a:xfrm>
            <a:off x="10515600" y="6832600"/>
            <a:ext cx="1651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300" b="0" i="0" u="none" strike="noStrike" dirty="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altLang="en-US" sz="2300" b="0" i="0" u="none" strike="noStrike" dirty="0">
                <a:solidFill>
                  <a:srgbClr val="393939"/>
                </a:solidFill>
                <a:ea typeface="Pretendard Bold"/>
              </a:rPr>
              <a:t>식단 추천</a:t>
            </a:r>
            <a:endParaRPr lang="ko-KR" sz="23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B56423C-7BEB-A401-41B7-75BF00E46DBF}"/>
              </a:ext>
            </a:extLst>
          </p:cNvPr>
          <p:cNvSpPr txBox="1"/>
          <p:nvPr/>
        </p:nvSpPr>
        <p:spPr>
          <a:xfrm>
            <a:off x="1676400" y="774700"/>
            <a:ext cx="1371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www.FitAI-Pro.com/data_preprocessing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253943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A92F8-778D-85B2-7C47-2E3EDD341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D75414-CB41-A17D-BE77-47B067866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8F49A14E-4E13-E5B0-4DD8-8D2DEE3FB837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altLang="en-US" sz="7000" b="0" i="0" u="none" strike="noStrike" spc="-100" dirty="0">
                <a:solidFill>
                  <a:srgbClr val="393939"/>
                </a:solidFill>
                <a:ea typeface="Pretendard Bold"/>
              </a:rPr>
              <a:t>운동 자세 데이터 </a:t>
            </a:r>
            <a:r>
              <a:rPr lang="ko-KR" altLang="en-US" sz="7000" b="0" i="0" u="none" strike="noStrike" spc="-100" dirty="0" err="1">
                <a:solidFill>
                  <a:srgbClr val="393939"/>
                </a:solidFill>
                <a:ea typeface="Pretendard Bold"/>
              </a:rPr>
              <a:t>전처리</a:t>
            </a:r>
            <a:r>
              <a:rPr lang="en-US" altLang="ko-KR" sz="7000" b="0" i="0" u="none" strike="noStrike" spc="-100" dirty="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프로세스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721C81E-1E33-9796-45D9-2916A34D46AD}"/>
              </a:ext>
            </a:extLst>
          </p:cNvPr>
          <p:cNvSpPr txBox="1"/>
          <p:nvPr/>
        </p:nvSpPr>
        <p:spPr>
          <a:xfrm>
            <a:off x="5549900" y="3327400"/>
            <a:ext cx="7035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운동 자세 및 운동 분류 모델을 만들기 위한 데이터 </a:t>
            </a:r>
            <a:r>
              <a:rPr lang="ko-KR" altLang="en-US" sz="2500" b="0" i="0" u="none" strike="noStrike" dirty="0" err="1">
                <a:solidFill>
                  <a:srgbClr val="9E9E9E"/>
                </a:solidFill>
                <a:ea typeface="Pretendard Light"/>
              </a:rPr>
              <a:t>전처리</a:t>
            </a:r>
            <a:endParaRPr lang="en-US" altLang="ko-KR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72B3CEB5-8305-4FB8-192B-0EA4F960B52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9CF84C9F-1660-D123-8820-2D009D439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6959600"/>
            <a:ext cx="3771900" cy="1917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3135EF9-E391-F386-62DE-E41AC8E7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900" y="6959600"/>
            <a:ext cx="3771900" cy="1917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EB9987B-A586-BC31-A623-92D09EEEB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900" y="6959600"/>
            <a:ext cx="3771900" cy="19177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84F6F36-0F27-8AE9-C7F7-F9A2CCD80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6959600"/>
            <a:ext cx="3771900" cy="1917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410FD693-51BA-90D1-5597-6AF89DDFFC44}"/>
              </a:ext>
            </a:extLst>
          </p:cNvPr>
          <p:cNvSpPr txBox="1"/>
          <p:nvPr/>
        </p:nvSpPr>
        <p:spPr>
          <a:xfrm>
            <a:off x="1498600" y="7391400"/>
            <a:ext cx="34798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altLang="ko-KR" sz="2300" b="0" i="0" u="none" strike="noStrike" dirty="0">
                <a:solidFill>
                  <a:srgbClr val="393939"/>
                </a:solidFill>
                <a:ea typeface="Pretendard Light"/>
              </a:rPr>
              <a:t>AI Hub</a:t>
            </a:r>
            <a:r>
              <a:rPr lang="ko-KR" altLang="en-US" sz="2300" b="0" i="0" u="none" strike="noStrike" dirty="0">
                <a:solidFill>
                  <a:srgbClr val="393939"/>
                </a:solidFill>
                <a:ea typeface="Pretendard Light"/>
              </a:rPr>
              <a:t>에서 자료 다운로드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BAAB32C-9161-D768-087F-D0B7E3FB866F}"/>
              </a:ext>
            </a:extLst>
          </p:cNvPr>
          <p:cNvSpPr txBox="1"/>
          <p:nvPr/>
        </p:nvSpPr>
        <p:spPr>
          <a:xfrm>
            <a:off x="5422900" y="7391400"/>
            <a:ext cx="34798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Light"/>
              </a:rPr>
              <a:t>각 운동에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C80DEFF-B01F-780A-FB99-29545493BFD7}"/>
              </a:ext>
            </a:extLst>
          </p:cNvPr>
          <p:cNvSpPr txBox="1"/>
          <p:nvPr/>
        </p:nvSpPr>
        <p:spPr>
          <a:xfrm>
            <a:off x="9372600" y="7391400"/>
            <a:ext cx="34798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altLang="en-US" sz="2300" b="0" i="0" u="none" strike="noStrike" dirty="0">
                <a:solidFill>
                  <a:srgbClr val="393939"/>
                </a:solidFill>
                <a:ea typeface="Pretendard Light"/>
              </a:rPr>
              <a:t>데이터 시각화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4771EA0-C5D4-8975-48F0-68FE821EEBA2}"/>
              </a:ext>
            </a:extLst>
          </p:cNvPr>
          <p:cNvSpPr txBox="1"/>
          <p:nvPr/>
        </p:nvSpPr>
        <p:spPr>
          <a:xfrm>
            <a:off x="13284200" y="7391400"/>
            <a:ext cx="34798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Light"/>
              </a:rPr>
              <a:t>데이터 </a:t>
            </a:r>
            <a:r>
              <a:rPr lang="ko-KR" altLang="en-US" sz="2300" b="0" i="0" u="none" strike="noStrike" dirty="0" err="1">
                <a:solidFill>
                  <a:srgbClr val="393939"/>
                </a:solidFill>
                <a:latin typeface="Pretendard Light"/>
              </a:rPr>
              <a:t>전처리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46C1F11D-5429-5B0A-A907-975EE9132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5880100"/>
            <a:ext cx="3771900" cy="9779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5773EA7C-B66E-0A05-33B3-41ABF09909D4}"/>
              </a:ext>
            </a:extLst>
          </p:cNvPr>
          <p:cNvSpPr txBox="1"/>
          <p:nvPr/>
        </p:nvSpPr>
        <p:spPr>
          <a:xfrm>
            <a:off x="1790700" y="6032500"/>
            <a:ext cx="1358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3300" b="0" i="0" u="none" strike="noStrike" dirty="0">
                <a:solidFill>
                  <a:srgbClr val="FFFFFF"/>
                </a:solidFill>
                <a:latin typeface="Pretendard Bold"/>
              </a:rPr>
              <a:t>Step.1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DE3B984-EBD0-4FF2-ECBD-3C02266C2BAC}"/>
              </a:ext>
            </a:extLst>
          </p:cNvPr>
          <p:cNvSpPr txBox="1"/>
          <p:nvPr/>
        </p:nvSpPr>
        <p:spPr>
          <a:xfrm>
            <a:off x="3263900" y="6032500"/>
            <a:ext cx="1358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3300" b="0" i="0" u="none" strike="noStrike" dirty="0">
                <a:solidFill>
                  <a:srgbClr val="FFFFFF"/>
                </a:solidFill>
                <a:ea typeface="Pretendard Bold"/>
              </a:rPr>
              <a:t>준</a:t>
            </a:r>
            <a:r>
              <a:rPr lang="en-US" sz="3300" b="0" i="0" u="none" strike="noStrike" dirty="0">
                <a:solidFill>
                  <a:srgbClr val="FFFFFF"/>
                </a:solidFill>
                <a:latin typeface="Pretendard Bold"/>
              </a:rPr>
              <a:t>   </a:t>
            </a:r>
            <a:r>
              <a:rPr lang="ko-KR" sz="3300" b="0" i="0" u="none" strike="noStrike" dirty="0">
                <a:solidFill>
                  <a:srgbClr val="FFFFFF"/>
                </a:solidFill>
                <a:ea typeface="Pretendard Bold"/>
              </a:rPr>
              <a:t>비</a:t>
            </a: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E2BE8BAC-4581-7924-FF6B-3F6B86B9D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900" y="5880100"/>
            <a:ext cx="3771900" cy="9779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F47BF929-B7F9-E8C9-8BE6-FC795030EA46}"/>
              </a:ext>
            </a:extLst>
          </p:cNvPr>
          <p:cNvSpPr txBox="1"/>
          <p:nvPr/>
        </p:nvSpPr>
        <p:spPr>
          <a:xfrm>
            <a:off x="5727700" y="6032500"/>
            <a:ext cx="1485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3300" b="0" i="0" u="none" strike="noStrike">
                <a:solidFill>
                  <a:srgbClr val="FFFFFF"/>
                </a:solidFill>
                <a:latin typeface="Pretendard Bold"/>
              </a:rPr>
              <a:t>Step.2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2006E6F-73AE-8A24-E1ED-E011B597A6FD}"/>
              </a:ext>
            </a:extLst>
          </p:cNvPr>
          <p:cNvSpPr txBox="1"/>
          <p:nvPr/>
        </p:nvSpPr>
        <p:spPr>
          <a:xfrm>
            <a:off x="7327900" y="6032500"/>
            <a:ext cx="1104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3300" b="0" i="0" u="none" strike="noStrike" dirty="0">
                <a:solidFill>
                  <a:srgbClr val="FFFFFF"/>
                </a:solidFill>
                <a:ea typeface="Pretendard Bold"/>
              </a:rPr>
              <a:t>분   석</a:t>
            </a:r>
            <a:endParaRPr lang="ko-KR" sz="33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9AFBC2B0-8E12-DA4B-75F6-0BA1919E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00" y="5880100"/>
            <a:ext cx="3771900" cy="9779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9B99582D-90D2-D5A0-1315-9D383998EFA2}"/>
              </a:ext>
            </a:extLst>
          </p:cNvPr>
          <p:cNvSpPr txBox="1"/>
          <p:nvPr/>
        </p:nvSpPr>
        <p:spPr>
          <a:xfrm>
            <a:off x="9664700" y="6032500"/>
            <a:ext cx="1485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3300" b="0" i="0" u="none" strike="noStrike">
                <a:solidFill>
                  <a:srgbClr val="FFFFFF"/>
                </a:solidFill>
                <a:latin typeface="Pretendard Bold"/>
              </a:rPr>
              <a:t>Step.3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81E727B-4417-2FDF-6FBE-5831D0EA00C8}"/>
              </a:ext>
            </a:extLst>
          </p:cNvPr>
          <p:cNvSpPr txBox="1"/>
          <p:nvPr/>
        </p:nvSpPr>
        <p:spPr>
          <a:xfrm>
            <a:off x="11150600" y="6032500"/>
            <a:ext cx="1358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3300" b="0" i="0" u="none" strike="noStrike" dirty="0">
                <a:solidFill>
                  <a:srgbClr val="FFFFFF"/>
                </a:solidFill>
                <a:ea typeface="Pretendard Bold"/>
              </a:rPr>
              <a:t>시각화</a:t>
            </a:r>
            <a:endParaRPr lang="ko-KR" sz="33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23" name="Picture 23">
            <a:extLst>
              <a:ext uri="{FF2B5EF4-FFF2-40B4-BE49-F238E27FC236}">
                <a16:creationId xmlns:a16="http://schemas.microsoft.com/office/drawing/2014/main" id="{46F8750A-3D7D-C953-1FFF-E36BA055D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9900" y="5880100"/>
            <a:ext cx="3771900" cy="9779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274B9FA0-FDB9-1E63-4F5F-5CD4A30F2E70}"/>
              </a:ext>
            </a:extLst>
          </p:cNvPr>
          <p:cNvSpPr txBox="1"/>
          <p:nvPr/>
        </p:nvSpPr>
        <p:spPr>
          <a:xfrm>
            <a:off x="13614400" y="6032500"/>
            <a:ext cx="14732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3300" b="0" i="0" u="none" strike="noStrike">
                <a:solidFill>
                  <a:srgbClr val="FFFFFF"/>
                </a:solidFill>
                <a:latin typeface="Pretendard Bold"/>
              </a:rPr>
              <a:t>Step.4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5FDA9CAB-D3EC-112F-814F-3F89865645FE}"/>
              </a:ext>
            </a:extLst>
          </p:cNvPr>
          <p:cNvSpPr txBox="1"/>
          <p:nvPr/>
        </p:nvSpPr>
        <p:spPr>
          <a:xfrm>
            <a:off x="15074900" y="6032500"/>
            <a:ext cx="1358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3300" b="0" i="0" u="none" strike="noStrike" dirty="0" err="1">
                <a:solidFill>
                  <a:srgbClr val="FFFFFF"/>
                </a:solidFill>
                <a:ea typeface="Pretendard Bold"/>
              </a:rPr>
              <a:t>전</a:t>
            </a:r>
            <a:r>
              <a:rPr lang="ko-KR" altLang="en-US" sz="3300" dirty="0" err="1">
                <a:solidFill>
                  <a:srgbClr val="FFFFFF"/>
                </a:solidFill>
                <a:latin typeface="Pretendard Bold"/>
                <a:ea typeface="Pretendard Bold"/>
              </a:rPr>
              <a:t>처</a:t>
            </a:r>
            <a:r>
              <a:rPr lang="ko-KR" altLang="en-US" sz="3300" b="0" i="0" u="none" strike="noStrike" dirty="0" err="1">
                <a:solidFill>
                  <a:srgbClr val="FFFFFF"/>
                </a:solidFill>
                <a:ea typeface="Pretendard Bold"/>
              </a:rPr>
              <a:t>리</a:t>
            </a:r>
            <a:endParaRPr lang="ko-KR" altLang="ko-KR" sz="33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C3632C61-84C3-7C99-7F99-104B84832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F2E18B9B-6F9A-ACB1-EE1D-022C94C90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9200" y="4203700"/>
            <a:ext cx="1485900" cy="14224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39CAA345-4BF9-9CBD-BDD1-062E1F3762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5900" y="4203700"/>
            <a:ext cx="1485900" cy="14224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A9199681-F0BA-A1DF-C258-41285329D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2900" y="4203700"/>
            <a:ext cx="1485900" cy="14224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B9C1EA82-D2D8-B464-8B7A-F9AAC820C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0" y="4203700"/>
            <a:ext cx="1485900" cy="1422400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76DC1C0C-6B40-B8DE-1289-43777F1D16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39900" y="4279900"/>
            <a:ext cx="1270000" cy="1270000"/>
          </a:xfrm>
          <a:prstGeom prst="rect">
            <a:avLst/>
          </a:prstGeom>
        </p:spPr>
      </p:pic>
      <p:pic>
        <p:nvPicPr>
          <p:cNvPr id="35" name="Picture 35">
            <a:extLst>
              <a:ext uri="{FF2B5EF4-FFF2-40B4-BE49-F238E27FC236}">
                <a16:creationId xmlns:a16="http://schemas.microsoft.com/office/drawing/2014/main" id="{69CD4AEE-B5BB-D658-40E0-121AA67FD2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4000" y="4737100"/>
            <a:ext cx="2286000" cy="431800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id="{819E62C3-4F5C-D563-649C-9E83A84377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3700" y="4737100"/>
            <a:ext cx="2286000" cy="431800"/>
          </a:xfrm>
          <a:prstGeom prst="rect">
            <a:avLst/>
          </a:prstGeom>
        </p:spPr>
      </p:pic>
      <p:pic>
        <p:nvPicPr>
          <p:cNvPr id="37" name="Picture 37">
            <a:extLst>
              <a:ext uri="{FF2B5EF4-FFF2-40B4-BE49-F238E27FC236}">
                <a16:creationId xmlns:a16="http://schemas.microsoft.com/office/drawing/2014/main" id="{F4D0627C-E1AC-8DC6-FC7A-4739652355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3400" y="4737100"/>
            <a:ext cx="2286000" cy="431800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2B2AB190-AA8E-9B3C-A8EA-E3442489B4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39" name="TextBox 39">
            <a:extLst>
              <a:ext uri="{FF2B5EF4-FFF2-40B4-BE49-F238E27FC236}">
                <a16:creationId xmlns:a16="http://schemas.microsoft.com/office/drawing/2014/main" id="{D28E3A11-0BC2-6AC6-49F4-1890BB2A0953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Part.02</a:t>
            </a: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42A1A2F2-F933-BDFA-5475-6045E4F62900}"/>
              </a:ext>
            </a:extLst>
          </p:cNvPr>
          <p:cNvSpPr txBox="1"/>
          <p:nvPr/>
        </p:nvSpPr>
        <p:spPr>
          <a:xfrm>
            <a:off x="1676400" y="787400"/>
            <a:ext cx="13716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www.FitAI-Pro.com/data_preprocessing/pose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A004802-F3D7-849B-F114-DFDC6E66777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37" y="4256087"/>
            <a:ext cx="1317625" cy="131762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CCA7949-14CA-055A-A9E7-F648A7FF52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4256087"/>
            <a:ext cx="1295400" cy="1295400"/>
          </a:xfrm>
          <a:prstGeom prst="rect">
            <a:avLst/>
          </a:prstGeom>
        </p:spPr>
      </p:pic>
      <p:pic>
        <p:nvPicPr>
          <p:cNvPr id="45" name="Picture 31">
            <a:extLst>
              <a:ext uri="{FF2B5EF4-FFF2-40B4-BE49-F238E27FC236}">
                <a16:creationId xmlns:a16="http://schemas.microsoft.com/office/drawing/2014/main" id="{0CC71F86-E01D-402C-8082-D6F9745D94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3350" y="4362450"/>
            <a:ext cx="1181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1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7709C7F-006C-4C93-346B-C2E88E4F9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A3C57C02-DCCF-0D27-44E9-EDD17A5C8859}"/>
              </a:ext>
            </a:extLst>
          </p:cNvPr>
          <p:cNvSpPr txBox="1"/>
          <p:nvPr/>
        </p:nvSpPr>
        <p:spPr>
          <a:xfrm>
            <a:off x="1676400" y="787400"/>
            <a:ext cx="13716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www.FitAI-Pro.com/data_preprocessing/pose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12382E-1851-6A4A-DB4A-6AC1B42E3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102" y="1485900"/>
            <a:ext cx="13591095" cy="6019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A7AE5BE-E9E3-786D-594D-B3589AA5E5D4}"/>
              </a:ext>
            </a:extLst>
          </p:cNvPr>
          <p:cNvSpPr/>
          <p:nvPr/>
        </p:nvSpPr>
        <p:spPr>
          <a:xfrm>
            <a:off x="2354803" y="1485900"/>
            <a:ext cx="4426997" cy="6019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2478B81A-534B-EC9D-0C6D-133BDB4BD36C}"/>
              </a:ext>
            </a:extLst>
          </p:cNvPr>
          <p:cNvSpPr txBox="1"/>
          <p:nvPr/>
        </p:nvSpPr>
        <p:spPr>
          <a:xfrm>
            <a:off x="2590800" y="7673975"/>
            <a:ext cx="3479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Light"/>
              </a:rPr>
              <a:t>원본 이미지가 저장되어 있는 </a:t>
            </a:r>
            <a:r>
              <a:rPr lang="en-US" altLang="ko-KR" sz="2300" b="0" i="0" u="none" strike="noStrike" dirty="0">
                <a:solidFill>
                  <a:srgbClr val="393939"/>
                </a:solidFill>
                <a:latin typeface="Pretendard Light"/>
              </a:rPr>
              <a:t>path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3860D8-FDAC-25A5-7E4A-4D2EE7A4A7D3}"/>
              </a:ext>
            </a:extLst>
          </p:cNvPr>
          <p:cNvSpPr/>
          <p:nvPr/>
        </p:nvSpPr>
        <p:spPr>
          <a:xfrm flipH="1">
            <a:off x="6804026" y="1485900"/>
            <a:ext cx="739774" cy="6019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E27CAEA8-4518-B89C-1707-DB4FF46ACC15}"/>
              </a:ext>
            </a:extLst>
          </p:cNvPr>
          <p:cNvSpPr txBox="1"/>
          <p:nvPr/>
        </p:nvSpPr>
        <p:spPr>
          <a:xfrm>
            <a:off x="5434013" y="7670800"/>
            <a:ext cx="3479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en-US" altLang="ko-KR" sz="2300" b="0" i="0" u="none" strike="noStrike" dirty="0">
                <a:solidFill>
                  <a:srgbClr val="393939"/>
                </a:solidFill>
                <a:latin typeface="Pretendard Light"/>
              </a:rPr>
              <a:t>CNN type </a:t>
            </a: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Light"/>
              </a:rPr>
              <a:t>모델</a:t>
            </a:r>
            <a:endParaRPr lang="en-US" altLang="ko-KR" sz="2300" b="0" i="0" u="none" strike="noStrike" dirty="0">
              <a:solidFill>
                <a:srgbClr val="393939"/>
              </a:solidFill>
              <a:latin typeface="Pretendard Light"/>
            </a:endParaRPr>
          </a:p>
          <a:p>
            <a:pPr lvl="0" algn="ctr">
              <a:lnSpc>
                <a:spcPct val="111220"/>
              </a:lnSpc>
            </a:pPr>
            <a:r>
              <a:rPr lang="ko-KR" altLang="en-US" sz="2300" dirty="0">
                <a:solidFill>
                  <a:srgbClr val="393939"/>
                </a:solidFill>
                <a:latin typeface="Pretendard Light"/>
              </a:rPr>
              <a:t>종속변수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92F1BF-A50B-AB49-0E19-5D4E078225D0}"/>
              </a:ext>
            </a:extLst>
          </p:cNvPr>
          <p:cNvSpPr/>
          <p:nvPr/>
        </p:nvSpPr>
        <p:spPr>
          <a:xfrm flipH="1">
            <a:off x="7566026" y="1485900"/>
            <a:ext cx="815974" cy="6019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B60394AC-4FAD-8E1F-AD49-EA23D8B5E503}"/>
              </a:ext>
            </a:extLst>
          </p:cNvPr>
          <p:cNvSpPr txBox="1"/>
          <p:nvPr/>
        </p:nvSpPr>
        <p:spPr>
          <a:xfrm>
            <a:off x="5453063" y="8636000"/>
            <a:ext cx="3479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en-US" altLang="ko-KR" sz="2300" b="0" i="0" u="none" strike="noStrike" dirty="0">
                <a:solidFill>
                  <a:srgbClr val="393939"/>
                </a:solidFill>
                <a:latin typeface="Pretendard Light"/>
              </a:rPr>
              <a:t>CNN workout</a:t>
            </a: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Light"/>
              </a:rPr>
              <a:t>모델</a:t>
            </a:r>
            <a:endParaRPr lang="en-US" altLang="ko-KR" sz="2300" b="0" i="0" u="none" strike="noStrike" dirty="0">
              <a:solidFill>
                <a:srgbClr val="393939"/>
              </a:solidFill>
              <a:latin typeface="Pretendard Light"/>
            </a:endParaRPr>
          </a:p>
          <a:p>
            <a:pPr lvl="0" algn="ctr">
              <a:lnSpc>
                <a:spcPct val="111220"/>
              </a:lnSpc>
            </a:pPr>
            <a:r>
              <a:rPr lang="ko-KR" altLang="en-US" sz="2300" dirty="0">
                <a:solidFill>
                  <a:srgbClr val="393939"/>
                </a:solidFill>
                <a:latin typeface="Pretendard Light"/>
              </a:rPr>
              <a:t>종속변수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5700E5-004B-4363-FB71-8A29A6DFBF10}"/>
              </a:ext>
            </a:extLst>
          </p:cNvPr>
          <p:cNvSpPr/>
          <p:nvPr/>
        </p:nvSpPr>
        <p:spPr>
          <a:xfrm flipH="1">
            <a:off x="8382000" y="1485900"/>
            <a:ext cx="3124200" cy="6019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E41ADB9C-6F11-0C59-07A5-A24A6A0620CD}"/>
              </a:ext>
            </a:extLst>
          </p:cNvPr>
          <p:cNvSpPr txBox="1"/>
          <p:nvPr/>
        </p:nvSpPr>
        <p:spPr>
          <a:xfrm>
            <a:off x="8204200" y="7673975"/>
            <a:ext cx="3479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altLang="en-US" sz="2300" dirty="0">
                <a:solidFill>
                  <a:srgbClr val="393939"/>
                </a:solidFill>
                <a:latin typeface="Pretendard Light"/>
              </a:rPr>
              <a:t>자세 측정 </a:t>
            </a:r>
            <a:r>
              <a:rPr lang="ko-KR" altLang="en-US" sz="2300" dirty="0" err="1">
                <a:solidFill>
                  <a:srgbClr val="393939"/>
                </a:solidFill>
                <a:latin typeface="Pretendard Light"/>
              </a:rPr>
              <a:t>머신러닝</a:t>
            </a:r>
            <a:r>
              <a:rPr lang="ko-KR" altLang="en-US" sz="2300" dirty="0">
                <a:solidFill>
                  <a:srgbClr val="393939"/>
                </a:solidFill>
                <a:latin typeface="Pretendard Light"/>
              </a:rPr>
              <a:t> 모델</a:t>
            </a:r>
            <a:endParaRPr lang="en-US" altLang="ko-KR" sz="2300" dirty="0">
              <a:solidFill>
                <a:srgbClr val="393939"/>
              </a:solidFill>
              <a:latin typeface="Pretendard Light"/>
            </a:endParaRPr>
          </a:p>
          <a:p>
            <a:pPr lvl="0" algn="ctr">
              <a:lnSpc>
                <a:spcPct val="111220"/>
              </a:lnSpc>
            </a:pP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Light"/>
              </a:rPr>
              <a:t>종속변수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794199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1466</Words>
  <Application>Microsoft Office PowerPoint</Application>
  <PresentationFormat>사용자 지정</PresentationFormat>
  <Paragraphs>323</Paragraphs>
  <Slides>35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Pretendard Bold</vt:lpstr>
      <vt:lpstr>Arial Unicode MS</vt:lpstr>
      <vt:lpstr>Pretendard Light</vt:lpstr>
      <vt:lpstr>맑은 고딕</vt:lpstr>
      <vt:lpstr>Arial</vt:lpstr>
      <vt:lpstr>Pretendard Regular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김호현</cp:lastModifiedBy>
  <cp:revision>51</cp:revision>
  <dcterms:created xsi:type="dcterms:W3CDTF">2006-08-16T00:00:00Z</dcterms:created>
  <dcterms:modified xsi:type="dcterms:W3CDTF">2025-03-03T00:14:25Z</dcterms:modified>
</cp:coreProperties>
</file>